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96"/>
  </p:notesMasterIdLst>
  <p:sldIdLst>
    <p:sldId id="256" r:id="rId2"/>
    <p:sldId id="257" r:id="rId3"/>
    <p:sldId id="258" r:id="rId4"/>
    <p:sldId id="259" r:id="rId5"/>
    <p:sldId id="261" r:id="rId6"/>
    <p:sldId id="305" r:id="rId7"/>
    <p:sldId id="260" r:id="rId8"/>
    <p:sldId id="262" r:id="rId9"/>
    <p:sldId id="263" r:id="rId10"/>
    <p:sldId id="264" r:id="rId11"/>
    <p:sldId id="265" r:id="rId12"/>
    <p:sldId id="267" r:id="rId13"/>
    <p:sldId id="270" r:id="rId14"/>
    <p:sldId id="271" r:id="rId15"/>
    <p:sldId id="272" r:id="rId16"/>
    <p:sldId id="300" r:id="rId17"/>
    <p:sldId id="273" r:id="rId18"/>
    <p:sldId id="274" r:id="rId19"/>
    <p:sldId id="275" r:id="rId20"/>
    <p:sldId id="276" r:id="rId21"/>
    <p:sldId id="302" r:id="rId22"/>
    <p:sldId id="277" r:id="rId23"/>
    <p:sldId id="301" r:id="rId24"/>
    <p:sldId id="278" r:id="rId25"/>
    <p:sldId id="303" r:id="rId26"/>
    <p:sldId id="279" r:id="rId27"/>
    <p:sldId id="280" r:id="rId28"/>
    <p:sldId id="294" r:id="rId29"/>
    <p:sldId id="297" r:id="rId30"/>
    <p:sldId id="281" r:id="rId31"/>
    <p:sldId id="283" r:id="rId32"/>
    <p:sldId id="282" r:id="rId33"/>
    <p:sldId id="298" r:id="rId34"/>
    <p:sldId id="284" r:id="rId35"/>
    <p:sldId id="285" r:id="rId36"/>
    <p:sldId id="286" r:id="rId37"/>
    <p:sldId id="287" r:id="rId38"/>
    <p:sldId id="299" r:id="rId39"/>
    <p:sldId id="288" r:id="rId40"/>
    <p:sldId id="289" r:id="rId41"/>
    <p:sldId id="290" r:id="rId42"/>
    <p:sldId id="291" r:id="rId43"/>
    <p:sldId id="292" r:id="rId44"/>
    <p:sldId id="293" r:id="rId45"/>
    <p:sldId id="295" r:id="rId46"/>
    <p:sldId id="296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19" r:id="rId61"/>
    <p:sldId id="320" r:id="rId62"/>
    <p:sldId id="321" r:id="rId63"/>
    <p:sldId id="322" r:id="rId64"/>
    <p:sldId id="323" r:id="rId65"/>
    <p:sldId id="324" r:id="rId66"/>
    <p:sldId id="325" r:id="rId67"/>
    <p:sldId id="327" r:id="rId68"/>
    <p:sldId id="326" r:id="rId69"/>
    <p:sldId id="328" r:id="rId70"/>
    <p:sldId id="329" r:id="rId71"/>
    <p:sldId id="330" r:id="rId72"/>
    <p:sldId id="331" r:id="rId73"/>
    <p:sldId id="332" r:id="rId74"/>
    <p:sldId id="333" r:id="rId75"/>
    <p:sldId id="334" r:id="rId76"/>
    <p:sldId id="335" r:id="rId77"/>
    <p:sldId id="336" r:id="rId78"/>
    <p:sldId id="337" r:id="rId79"/>
    <p:sldId id="338" r:id="rId80"/>
    <p:sldId id="339" r:id="rId81"/>
    <p:sldId id="340" r:id="rId82"/>
    <p:sldId id="341" r:id="rId83"/>
    <p:sldId id="342" r:id="rId84"/>
    <p:sldId id="343" r:id="rId85"/>
    <p:sldId id="350" r:id="rId86"/>
    <p:sldId id="344" r:id="rId87"/>
    <p:sldId id="345" r:id="rId88"/>
    <p:sldId id="346" r:id="rId89"/>
    <p:sldId id="347" r:id="rId90"/>
    <p:sldId id="348" r:id="rId91"/>
    <p:sldId id="349" r:id="rId92"/>
    <p:sldId id="351" r:id="rId93"/>
    <p:sldId id="352" r:id="rId94"/>
    <p:sldId id="353" r:id="rId95"/>
  </p:sldIdLst>
  <p:sldSz cx="9144000" cy="6858000" type="screen4x3"/>
  <p:notesSz cx="6858000" cy="9144000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7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F19B43-F995-49BB-8FB0-CFC32E059C86}" type="datetimeFigureOut">
              <a:rPr lang="is-IS" smtClean="0"/>
              <a:pPr/>
              <a:t>10.12.2012</a:t>
            </a:fld>
            <a:endParaRPr lang="is-I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4D2E5-B081-4D4C-9D82-102BD1DE0C18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550742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4D2E5-B081-4D4C-9D82-102BD1DE0C18}" type="slidenum">
              <a:rPr lang="is-IS" smtClean="0"/>
              <a:pPr/>
              <a:t>10</a:t>
            </a:fld>
            <a:endParaRPr lang="is-I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4D2E5-B081-4D4C-9D82-102BD1DE0C18}" type="slidenum">
              <a:rPr lang="is-IS" smtClean="0"/>
              <a:pPr/>
              <a:t>43</a:t>
            </a:fld>
            <a:endParaRPr lang="is-I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yggnumyndastaðgengill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innispunktastaðgengil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4D2E5-B081-4D4C-9D82-102BD1DE0C18}" type="slidenum">
              <a:rPr lang="is-IS" smtClean="0"/>
              <a:pPr/>
              <a:t>79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346452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D4C47F8-93EA-4A98-814F-A6205B1F896D}" type="datetimeFigureOut">
              <a:rPr lang="is-IS" smtClean="0"/>
              <a:pPr/>
              <a:t>10.12.2012</a:t>
            </a:fld>
            <a:endParaRPr lang="is-I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is-I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67A3BAF-725B-41C5-98D3-030B77A71DF5}" type="slidenum">
              <a:rPr lang="is-IS" smtClean="0"/>
              <a:pPr/>
              <a:t>‹#›</a:t>
            </a:fld>
            <a:endParaRPr lang="is-I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4C47F8-93EA-4A98-814F-A6205B1F896D}" type="datetimeFigureOut">
              <a:rPr lang="is-IS" smtClean="0"/>
              <a:pPr/>
              <a:t>10.12.2012</a:t>
            </a:fld>
            <a:endParaRPr lang="is-I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s-I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7A3BAF-725B-41C5-98D3-030B77A71DF5}" type="slidenum">
              <a:rPr lang="is-IS" smtClean="0"/>
              <a:pPr/>
              <a:t>‹#›</a:t>
            </a:fld>
            <a:endParaRPr lang="is-I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3D4C47F8-93EA-4A98-814F-A6205B1F896D}" type="datetimeFigureOut">
              <a:rPr lang="is-IS" smtClean="0"/>
              <a:pPr/>
              <a:t>10.12.2012</a:t>
            </a:fld>
            <a:endParaRPr lang="is-I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is-I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67A3BAF-725B-41C5-98D3-030B77A71DF5}" type="slidenum">
              <a:rPr lang="is-IS" smtClean="0"/>
              <a:pPr/>
              <a:t>‹#›</a:t>
            </a:fld>
            <a:endParaRPr lang="is-I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4C47F8-93EA-4A98-814F-A6205B1F896D}" type="datetimeFigureOut">
              <a:rPr lang="is-IS" smtClean="0"/>
              <a:pPr/>
              <a:t>10.12.2012</a:t>
            </a:fld>
            <a:endParaRPr lang="is-I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s-I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7A3BAF-725B-41C5-98D3-030B77A71DF5}" type="slidenum">
              <a:rPr lang="is-IS" smtClean="0"/>
              <a:pPr/>
              <a:t>‹#›</a:t>
            </a:fld>
            <a:endParaRPr lang="is-I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D4C47F8-93EA-4A98-814F-A6205B1F896D}" type="datetimeFigureOut">
              <a:rPr lang="is-IS" smtClean="0"/>
              <a:pPr/>
              <a:t>10.12.2012</a:t>
            </a:fld>
            <a:endParaRPr lang="is-I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is-I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967A3BAF-725B-41C5-98D3-030B77A71DF5}" type="slidenum">
              <a:rPr lang="is-IS" smtClean="0"/>
              <a:pPr/>
              <a:t>‹#›</a:t>
            </a:fld>
            <a:endParaRPr lang="is-I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4C47F8-93EA-4A98-814F-A6205B1F896D}" type="datetimeFigureOut">
              <a:rPr lang="is-IS" smtClean="0"/>
              <a:pPr/>
              <a:t>10.12.2012</a:t>
            </a:fld>
            <a:endParaRPr lang="is-I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s-I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7A3BAF-725B-41C5-98D3-030B77A71DF5}" type="slidenum">
              <a:rPr lang="is-IS" smtClean="0"/>
              <a:pPr/>
              <a:t>‹#›</a:t>
            </a:fld>
            <a:endParaRPr lang="is-I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4C47F8-93EA-4A98-814F-A6205B1F896D}" type="datetimeFigureOut">
              <a:rPr lang="is-IS" smtClean="0"/>
              <a:pPr/>
              <a:t>10.12.2012</a:t>
            </a:fld>
            <a:endParaRPr lang="is-I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s-I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7A3BAF-725B-41C5-98D3-030B77A71DF5}" type="slidenum">
              <a:rPr lang="is-IS" smtClean="0"/>
              <a:pPr/>
              <a:t>‹#›</a:t>
            </a:fld>
            <a:endParaRPr lang="is-I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4C47F8-93EA-4A98-814F-A6205B1F896D}" type="datetimeFigureOut">
              <a:rPr lang="is-IS" smtClean="0"/>
              <a:pPr/>
              <a:t>10.12.2012</a:t>
            </a:fld>
            <a:endParaRPr lang="is-I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s-I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7A3BAF-725B-41C5-98D3-030B77A71DF5}" type="slidenum">
              <a:rPr lang="is-IS" smtClean="0"/>
              <a:pPr/>
              <a:t>‹#›</a:t>
            </a:fld>
            <a:endParaRPr lang="is-I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D4C47F8-93EA-4A98-814F-A6205B1F896D}" type="datetimeFigureOut">
              <a:rPr lang="is-IS" smtClean="0"/>
              <a:pPr/>
              <a:t>10.12.2012</a:t>
            </a:fld>
            <a:endParaRPr lang="is-I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7A3BAF-725B-41C5-98D3-030B77A71DF5}" type="slidenum">
              <a:rPr lang="is-IS" smtClean="0"/>
              <a:pPr/>
              <a:t>‹#›</a:t>
            </a:fld>
            <a:endParaRPr lang="is-I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4C47F8-93EA-4A98-814F-A6205B1F896D}" type="datetimeFigureOut">
              <a:rPr lang="is-IS" smtClean="0"/>
              <a:pPr/>
              <a:t>10.12.2012</a:t>
            </a:fld>
            <a:endParaRPr lang="is-I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s-I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7A3BAF-725B-41C5-98D3-030B77A71DF5}" type="slidenum">
              <a:rPr lang="is-IS" smtClean="0"/>
              <a:pPr/>
              <a:t>‹#›</a:t>
            </a:fld>
            <a:endParaRPr lang="is-I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4C47F8-93EA-4A98-814F-A6205B1F896D}" type="datetimeFigureOut">
              <a:rPr lang="is-IS" smtClean="0"/>
              <a:pPr/>
              <a:t>10.12.2012</a:t>
            </a:fld>
            <a:endParaRPr lang="is-I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s-I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7A3BAF-725B-41C5-98D3-030B77A71DF5}" type="slidenum">
              <a:rPr lang="is-IS" smtClean="0"/>
              <a:pPr/>
              <a:t>‹#›</a:t>
            </a:fld>
            <a:endParaRPr lang="is-I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D4C47F8-93EA-4A98-814F-A6205B1F896D}" type="datetimeFigureOut">
              <a:rPr lang="is-IS" smtClean="0"/>
              <a:pPr/>
              <a:t>10.12.2012</a:t>
            </a:fld>
            <a:endParaRPr lang="is-I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is-I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67A3BAF-725B-41C5-98D3-030B77A71DF5}" type="slidenum">
              <a:rPr lang="is-IS" smtClean="0"/>
              <a:pPr/>
              <a:t>‹#›</a:t>
            </a:fld>
            <a:endParaRPr lang="is-I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eJP3RxzuHCo&amp;feature=relate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Qy67XU6xEi8&amp;feature=list_related&amp;playnext=1&amp;list=SPD5B3627A54B78ED8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gif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youtube.com/watch?v=BW05vMziy2o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zC2Q5RceuQ0" TargetMode="External"/><Relationship Id="rId2" Type="http://schemas.openxmlformats.org/officeDocument/2006/relationships/hyperlink" Target="http://www.youtube.com/watch?v=NbpB5F9CcLc&amp;feature=relate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hyperlink" Target="http://www.youtube.com/watch?v=lfTO4F-891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www.youtube.com/watch?v=1aX61LzmeYA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0jZe_VGLRYI" TargetMode="External"/><Relationship Id="rId2" Type="http://schemas.openxmlformats.org/officeDocument/2006/relationships/hyperlink" Target="http://www.youtube.com/watch?v=d8x_P1DQ0r0&amp;feature=relate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www.youtube.com/watch?v=jfuOn3rxdy8&amp;feature=related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youtube.com/watch?v=rIM1glECugU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www.youtube.com/watch?v=5xNxQfVNVR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NR=1&amp;v=RrCKsch9c1k" TargetMode="External"/><Relationship Id="rId2" Type="http://schemas.openxmlformats.org/officeDocument/2006/relationships/hyperlink" Target="http://www.youtube.com/watch?v=u_RfgvIETEY&amp;feature=related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hyperlink" Target="http://www.youtube.com/watch?v=lwAqhThd_EQ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hyperlink" Target="http://www.youtube.com/watch?v=r9ZfnXU1Go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CvrmZLGWfFs&amp;feature=related" TargetMode="External"/><Relationship Id="rId2" Type="http://schemas.openxmlformats.org/officeDocument/2006/relationships/hyperlink" Target="http://www.youtube.com/watch?v=8cn0kf8mhS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://www.youtube.com/watch?v=mISMwN-0ggE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hyperlink" Target="http://www.youtube.com/watch?v=9PiyNpCv2yo&amp;feature=related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hyperlink" Target="http://www.youtube.com/watch?v=4DACNjwOhXk&amp;feature=relate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hyperlink" Target="http://www.youtube.com/watch?v=8JOxiT5_zpc&amp;feature=relate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hyperlink" Target="http://www.youtube.com/watch?v=KyqZPwGrtkQ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hyperlink" Target="http://www.youtube.com/watch?v=NhsH2okFNGU&amp;feature=related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6.w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3" Type="http://schemas.openxmlformats.org/officeDocument/2006/relationships/hyperlink" Target="http://www.youtube.com/watch?v=qfASSjnqX-4&amp;feature=fvwrel" TargetMode="External"/><Relationship Id="rId7" Type="http://schemas.openxmlformats.org/officeDocument/2006/relationships/image" Target="../media/image79.wmf"/><Relationship Id="rId2" Type="http://schemas.openxmlformats.org/officeDocument/2006/relationships/hyperlink" Target="http://www.youtube.com/watch?v=RM1hT5u6i8w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8.wmf"/><Relationship Id="rId5" Type="http://schemas.openxmlformats.org/officeDocument/2006/relationships/image" Target="../media/image77.wmf"/><Relationship Id="rId4" Type="http://schemas.openxmlformats.org/officeDocument/2006/relationships/hyperlink" Target="http://www.youtube.com/watch?v=qOe5Lmyyxiw" TargetMode="External"/><Relationship Id="rId9" Type="http://schemas.openxmlformats.org/officeDocument/2006/relationships/image" Target="../media/image81.wmf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wmf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ZRQaCvCZeTo&amp;feature=relmfu" TargetMode="External"/><Relationship Id="rId2" Type="http://schemas.openxmlformats.org/officeDocument/2006/relationships/hyperlink" Target="http://www.youtube.com/watch?v=10zbXS8cQ4k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4.wmf"/><Relationship Id="rId4" Type="http://schemas.openxmlformats.org/officeDocument/2006/relationships/image" Target="../media/image83.wmf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gif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hyperlink" Target="http://www.youtube.com/watch?v=47CIdUld8eQ&amp;feature=related" TargetMode="Externa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hyperlink" Target="http://www.youtube.com/watch?v=8CL2hetqpf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8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5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8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3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6.jpe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2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6.png"/><Relationship Id="rId4" Type="http://schemas.openxmlformats.org/officeDocument/2006/relationships/image" Target="../media/image115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wmf"/><Relationship Id="rId2" Type="http://schemas.openxmlformats.org/officeDocument/2006/relationships/image" Target="../media/image14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Lífheimurinn 6. kafli</a:t>
            </a:r>
            <a:endParaRPr lang="is-I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Dýr – feykileg fjölbreytni</a:t>
            </a:r>
          </a:p>
          <a:p>
            <a:endParaRPr lang="is-I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Skurn utan um egg –</a:t>
            </a:r>
            <a:br>
              <a:rPr lang="is-IS" dirty="0" smtClean="0"/>
            </a:br>
            <a:r>
              <a:rPr lang="is-IS" dirty="0" smtClean="0"/>
              <a:t> aðlögun að lífi á landi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Dýrahópar sem aðlöguðust landlífi fóru að verpa eggjum með harðri skurn, þannig að ofþornum átti sér ekki stað.</a:t>
            </a:r>
          </a:p>
          <a:p>
            <a:pPr>
              <a:buNone/>
            </a:pPr>
            <a:endParaRPr lang="is-IS" dirty="0" smtClean="0"/>
          </a:p>
          <a:p>
            <a:pPr>
              <a:buNone/>
            </a:pPr>
            <a:endParaRPr lang="is-IS" dirty="0" smtClean="0"/>
          </a:p>
          <a:p>
            <a:pPr>
              <a:buNone/>
            </a:pPr>
            <a:endParaRPr lang="is-IS" dirty="0" smtClean="0"/>
          </a:p>
          <a:p>
            <a:r>
              <a:rPr lang="is-IS" dirty="0" smtClean="0">
                <a:hlinkClick r:id="rId3"/>
              </a:rPr>
              <a:t>Sjávarskjaldbökur fara á land og verpa skurnlausum eggjum (mjúkum eggjum) sem þær grafa í sandinn til að fela þau og einnig til að koma í veg fyrir ofþornun.</a:t>
            </a:r>
            <a:endParaRPr lang="is-IS" dirty="0"/>
          </a:p>
        </p:txBody>
      </p:sp>
      <p:pic>
        <p:nvPicPr>
          <p:cNvPr id="4" name="Picture 3" descr="imagesCAK4A16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2564904"/>
            <a:ext cx="2619375" cy="1743075"/>
          </a:xfrm>
          <a:prstGeom prst="rect">
            <a:avLst/>
          </a:prstGeom>
        </p:spPr>
      </p:pic>
      <p:pic>
        <p:nvPicPr>
          <p:cNvPr id="4098" name="Picture 2" descr="C:\Documents and Settings\margretm\Local Settings\Temporary Internet Files\Content.IE5\NYNQDBWP\MC900438046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2571744"/>
            <a:ext cx="2214578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65754"/>
          </a:xfrm>
        </p:spPr>
        <p:txBody>
          <a:bodyPr>
            <a:normAutofit fontScale="90000"/>
          </a:bodyPr>
          <a:lstStyle/>
          <a:p>
            <a:r>
              <a:rPr lang="is-IS" dirty="0" smtClean="0"/>
              <a:t>Eggin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8670"/>
            <a:ext cx="7239000" cy="5527066"/>
          </a:xfrm>
        </p:spPr>
        <p:txBody>
          <a:bodyPr/>
          <a:lstStyle/>
          <a:p>
            <a:r>
              <a:rPr lang="is-IS" dirty="0" smtClean="0"/>
              <a:t>Þær lífverur sem verptu eggjum með harðri skurn komust af, en hinar sem verptu eggjum með misþunnri húð misstu oft eggin sín vegna ofþornunar.</a:t>
            </a:r>
          </a:p>
          <a:p>
            <a:pPr>
              <a:buNone/>
            </a:pPr>
            <a:endParaRPr lang="is-IS" dirty="0" smtClean="0"/>
          </a:p>
          <a:p>
            <a:r>
              <a:rPr lang="is-IS" dirty="0" smtClean="0"/>
              <a:t>Hvaða dýr verpa eggjum með </a:t>
            </a:r>
            <a:r>
              <a:rPr lang="is-IS" b="1" dirty="0" smtClean="0"/>
              <a:t>mjúkri skurn </a:t>
            </a:r>
            <a:r>
              <a:rPr lang="is-IS" dirty="0" smtClean="0"/>
              <a:t>(t.d. skjaldbökur – slöngur – krókódílar) og hvaða dýr með </a:t>
            </a:r>
            <a:r>
              <a:rPr lang="is-IS" b="1" dirty="0" smtClean="0"/>
              <a:t>harðri skurn </a:t>
            </a:r>
            <a:r>
              <a:rPr lang="is-IS" dirty="0" smtClean="0"/>
              <a:t>(t.d. fuglar)</a:t>
            </a:r>
            <a:endParaRPr lang="is-IS" dirty="0"/>
          </a:p>
        </p:txBody>
      </p:sp>
      <p:pic>
        <p:nvPicPr>
          <p:cNvPr id="4" name="Picture 3" descr="imagesCA21BXV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4509120"/>
            <a:ext cx="2267744" cy="1790700"/>
          </a:xfrm>
          <a:prstGeom prst="rect">
            <a:avLst/>
          </a:prstGeom>
        </p:spPr>
      </p:pic>
      <p:pic>
        <p:nvPicPr>
          <p:cNvPr id="5" name="Picture 4" descr="imagesCAW012R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4786322"/>
            <a:ext cx="2514600" cy="1819275"/>
          </a:xfrm>
          <a:prstGeom prst="rect">
            <a:avLst/>
          </a:prstGeom>
        </p:spPr>
      </p:pic>
      <p:pic>
        <p:nvPicPr>
          <p:cNvPr id="6" name="Picture 5" descr="imagesCA5A6YB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8860" y="4495800"/>
            <a:ext cx="1943100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6.1 Mismunandi líkamshiti dýra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s-IS" b="1" dirty="0" smtClean="0"/>
              <a:t>Jafnheit dýr </a:t>
            </a:r>
            <a:r>
              <a:rPr lang="is-IS" dirty="0" smtClean="0"/>
              <a:t>(alltaf sami líkamshitinn /t.d. hjá manninum 37°C) geta verið á ferli allan sólarhringinn.  Þurfa ekki að huga að of miklum hita eða of miklum kulda.</a:t>
            </a:r>
          </a:p>
          <a:p>
            <a:endParaRPr lang="is-IS" dirty="0" smtClean="0"/>
          </a:p>
          <a:p>
            <a:r>
              <a:rPr lang="is-IS" b="1" dirty="0" smtClean="0">
                <a:hlinkClick r:id="rId2"/>
              </a:rPr>
              <a:t>Misheit dýr </a:t>
            </a:r>
            <a:r>
              <a:rPr lang="is-IS" dirty="0" smtClean="0"/>
              <a:t>(hitastig líkamans er háð hitastigi umhverfisins). Þau verða að safna í sig hita, til að lifa af nóttina.  Verða samt að passa upp á að safna ekki of miklum hita í sig.</a:t>
            </a:r>
            <a:endParaRPr lang="is-I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6.1 Með misheitt og jafnheitt blóð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Misheit:  fiskar-froskar-eðlur-skjaldbökur</a:t>
            </a:r>
          </a:p>
          <a:p>
            <a:endParaRPr lang="is-IS" dirty="0" smtClean="0"/>
          </a:p>
          <a:p>
            <a:endParaRPr lang="is-IS" dirty="0" smtClean="0"/>
          </a:p>
          <a:p>
            <a:endParaRPr lang="is-IS" dirty="0" smtClean="0"/>
          </a:p>
          <a:p>
            <a:endParaRPr lang="is-IS" dirty="0" smtClean="0"/>
          </a:p>
          <a:p>
            <a:r>
              <a:rPr lang="is-IS" dirty="0" smtClean="0"/>
              <a:t>Jafnheit: fuglar - spendýr</a:t>
            </a:r>
            <a:endParaRPr lang="is-IS" dirty="0"/>
          </a:p>
        </p:txBody>
      </p:sp>
      <p:pic>
        <p:nvPicPr>
          <p:cNvPr id="4" name="Picture 3" descr="leopard-fro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2204864"/>
            <a:ext cx="1322832" cy="1173480"/>
          </a:xfrm>
          <a:prstGeom prst="rect">
            <a:avLst/>
          </a:prstGeom>
        </p:spPr>
      </p:pic>
      <p:pic>
        <p:nvPicPr>
          <p:cNvPr id="5" name="Picture 4" descr="o_lithobates05-gapande-joakim_draktof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2564904"/>
            <a:ext cx="1538462" cy="1058462"/>
          </a:xfrm>
          <a:prstGeom prst="rect">
            <a:avLst/>
          </a:prstGeom>
        </p:spPr>
      </p:pic>
      <p:pic>
        <p:nvPicPr>
          <p:cNvPr id="6" name="Picture 5" descr="imagesCAVWOSC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2492896"/>
            <a:ext cx="2466975" cy="1847850"/>
          </a:xfrm>
          <a:prstGeom prst="rect">
            <a:avLst/>
          </a:prstGeom>
        </p:spPr>
      </p:pic>
      <p:pic>
        <p:nvPicPr>
          <p:cNvPr id="8" name="Picture 7" descr="Fuglar%20vesturland_htm_txt_fuglar_haforn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4509120"/>
            <a:ext cx="2160240" cy="1870723"/>
          </a:xfrm>
          <a:prstGeom prst="rect">
            <a:avLst/>
          </a:prstGeom>
        </p:spPr>
      </p:pic>
      <p:pic>
        <p:nvPicPr>
          <p:cNvPr id="9" name="Picture 8" descr="selur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51920" y="4581128"/>
            <a:ext cx="2808312" cy="17463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6.2  Svampdýr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4043362" cy="4846320"/>
          </a:xfrm>
        </p:spPr>
        <p:txBody>
          <a:bodyPr>
            <a:normAutofit lnSpcReduction="10000"/>
          </a:bodyPr>
          <a:lstStyle/>
          <a:p>
            <a:r>
              <a:rPr lang="is-IS" dirty="0" smtClean="0"/>
              <a:t>Svampdýr eru sjávardýr</a:t>
            </a:r>
          </a:p>
          <a:p>
            <a:r>
              <a:rPr lang="is-IS" dirty="0" smtClean="0">
                <a:hlinkClick r:id="rId2"/>
              </a:rPr>
              <a:t>Flest lifa á grunnsævi</a:t>
            </a:r>
            <a:endParaRPr lang="is-IS" dirty="0" smtClean="0"/>
          </a:p>
          <a:p>
            <a:r>
              <a:rPr lang="is-IS" dirty="0" smtClean="0"/>
              <a:t>Einhverjar á miklu sjávardýpi</a:t>
            </a:r>
          </a:p>
          <a:p>
            <a:r>
              <a:rPr lang="is-IS" dirty="0" smtClean="0"/>
              <a:t>Ein tegund hefur fundist við Ísland</a:t>
            </a:r>
          </a:p>
          <a:p>
            <a:r>
              <a:rPr lang="is-IS" dirty="0" smtClean="0"/>
              <a:t>Flest lifa í heitari sjó</a:t>
            </a:r>
          </a:p>
          <a:p>
            <a:pPr>
              <a:buNone/>
            </a:pPr>
            <a:endParaRPr lang="is-IS" dirty="0" smtClean="0"/>
          </a:p>
          <a:p>
            <a:r>
              <a:rPr lang="is-IS" dirty="0" smtClean="0"/>
              <a:t>Svampur sem hægt er að kaupa í búð og er ekta, er í raun þurrkuð stoðgrind svampdýra.</a:t>
            </a:r>
            <a:endParaRPr lang="is-IS" dirty="0"/>
          </a:p>
        </p:txBody>
      </p:sp>
      <p:pic>
        <p:nvPicPr>
          <p:cNvPr id="5122" name="Picture 2" descr="C:\Documents and Settings\margretm\Local Settings\Temporary Internet Files\Content.IE5\CBS84ACE\MP90025554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7166"/>
            <a:ext cx="3214710" cy="2121709"/>
          </a:xfrm>
          <a:prstGeom prst="rect">
            <a:avLst/>
          </a:prstGeom>
          <a:noFill/>
        </p:spPr>
      </p:pic>
      <p:pic>
        <p:nvPicPr>
          <p:cNvPr id="5123" name="Picture 3" descr="C:\Documents and Settings\margretm\Local Settings\Temporary Internet Files\Content.IE5\4Q9HEF9M\MP900407308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2714620"/>
            <a:ext cx="1670961" cy="2089211"/>
          </a:xfrm>
          <a:prstGeom prst="rect">
            <a:avLst/>
          </a:prstGeom>
          <a:noFill/>
        </p:spPr>
      </p:pic>
      <p:pic>
        <p:nvPicPr>
          <p:cNvPr id="6" name="Picture 5" descr="sponge-bob-coloring-p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29256" y="4929198"/>
            <a:ext cx="1596115" cy="1643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6.2 Svampdýr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s-IS" dirty="0" smtClean="0"/>
              <a:t>Svampdýrin eru einföld, fjölfruma dýr</a:t>
            </a:r>
          </a:p>
          <a:p>
            <a:r>
              <a:rPr lang="is-IS" dirty="0" smtClean="0"/>
              <a:t>Frumur þeirra eru samt sérhæfðar. </a:t>
            </a:r>
          </a:p>
          <a:p>
            <a:r>
              <a:rPr lang="is-IS" dirty="0" smtClean="0"/>
              <a:t> Það þýðir að hver og ein frumutegund gegnir ákveðnu hlutverki.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s-IS" dirty="0"/>
          </a:p>
        </p:txBody>
      </p:sp>
      <p:pic>
        <p:nvPicPr>
          <p:cNvPr id="4" name="Picture 3" descr="imagesCAQOBUC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1916832"/>
            <a:ext cx="3448205" cy="4392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6.2 svampdýr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Ákveðnar frumur mynda t.d. sáð – og eggfrumur.</a:t>
            </a:r>
          </a:p>
          <a:p>
            <a:r>
              <a:rPr lang="is-IS" dirty="0" smtClean="0"/>
              <a:t>Aðrar frumur sjá um að afla fæðu.  Þær éta svif og lífrænar agnir sem berast að svampinum.</a:t>
            </a:r>
          </a:p>
          <a:p>
            <a:r>
              <a:rPr lang="is-IS" dirty="0" smtClean="0"/>
              <a:t>Svo eru enn aðrar sem sjá um stoðgrindina.</a:t>
            </a:r>
          </a:p>
          <a:p>
            <a:endParaRPr lang="is-IS" dirty="0"/>
          </a:p>
        </p:txBody>
      </p:sp>
      <p:pic>
        <p:nvPicPr>
          <p:cNvPr id="4" name="Picture 3" descr="svamop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4221088"/>
            <a:ext cx="2466975" cy="184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6.2 - Svampdýr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Smæstu svampdýrin eru fáeinir millimetrar að lengd og þau stærstu gera orðið allt að 180 cm á hæð og 200 cm á breidd.</a:t>
            </a:r>
          </a:p>
          <a:p>
            <a:endParaRPr lang="is-IS" dirty="0" smtClean="0"/>
          </a:p>
          <a:p>
            <a:r>
              <a:rPr lang="is-IS" dirty="0" smtClean="0"/>
              <a:t>Margar svamptegundir eru með styrktargrindur, ýmist úr kalki, kísli eða prótínþráðum.</a:t>
            </a:r>
            <a:endParaRPr lang="is-IS" dirty="0"/>
          </a:p>
        </p:txBody>
      </p:sp>
      <p:pic>
        <p:nvPicPr>
          <p:cNvPr id="4" name="Picture 3" descr="svampur sveinss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4221088"/>
            <a:ext cx="2133600" cy="2143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6.2 - Svampdýr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s-IS" dirty="0" smtClean="0"/>
              <a:t>Líkami svampdýra er alsettur litlum opum.  Sjórinn streymir inn um opin og ber með sér fæðuagnir og súrefni til líkamans.  </a:t>
            </a:r>
          </a:p>
          <a:p>
            <a:endParaRPr lang="is-IS" dirty="0" smtClean="0"/>
          </a:p>
          <a:p>
            <a:r>
              <a:rPr lang="is-IS" dirty="0" smtClean="0"/>
              <a:t>Þegar líkaminn er búinn að nýta sér það sem hann getur úr sjónum, streymir sjórinn út um stærri op, sem nefnast útstreymisop.</a:t>
            </a:r>
            <a:endParaRPr lang="is-I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is-IS" dirty="0"/>
          </a:p>
        </p:txBody>
      </p:sp>
      <p:pic>
        <p:nvPicPr>
          <p:cNvPr id="4" name="Picture 3" descr="svampteg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1700808"/>
            <a:ext cx="2645000" cy="3888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/>
            </a:r>
            <a:br>
              <a:rPr lang="is-IS" dirty="0" smtClean="0"/>
            </a:br>
            <a:r>
              <a:rPr lang="is-IS" dirty="0" smtClean="0"/>
              <a:t>6.2 - Holdýr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Holdýr eru með eitt meltingarhol, með aðeins einu opi.  </a:t>
            </a:r>
          </a:p>
          <a:p>
            <a:r>
              <a:rPr lang="is-IS" dirty="0" smtClean="0">
                <a:hlinkClick r:id="rId2"/>
              </a:rPr>
              <a:t>Holdýr lifa flest í sjó og eru oft fögur bæði að lit og lögun.</a:t>
            </a:r>
            <a:endParaRPr lang="is-IS" dirty="0" smtClean="0"/>
          </a:p>
          <a:p>
            <a:r>
              <a:rPr lang="is-IS" dirty="0" smtClean="0"/>
              <a:t>Sum holdýr mynda um sig harðan hjúp úr kalki, sem verður eftir þegar dýrið deyr, t.d. kóraldýrin.</a:t>
            </a:r>
          </a:p>
          <a:p>
            <a:r>
              <a:rPr lang="is-IS" dirty="0" smtClean="0">
                <a:hlinkClick r:id="rId3"/>
              </a:rPr>
              <a:t>Önnur hreyfa sig úr stað og eru ekki með stoðgrind.</a:t>
            </a:r>
            <a:endParaRPr lang="is-IS" dirty="0"/>
          </a:p>
        </p:txBody>
      </p:sp>
      <p:pic>
        <p:nvPicPr>
          <p:cNvPr id="1026" name="Picture 2" descr="C:\Documents and Settings\margretm\Local Settings\Temporary Internet Files\Content.IE5\57RCJF0U\MC900434569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332656"/>
            <a:ext cx="1082675" cy="193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0068"/>
          </a:xfrm>
        </p:spPr>
        <p:txBody>
          <a:bodyPr/>
          <a:lstStyle/>
          <a:p>
            <a:r>
              <a:rPr lang="is-IS" dirty="0" smtClean="0"/>
              <a:t>Dýr – feykileg fjölbreytni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6472254" cy="5715016"/>
          </a:xfrm>
        </p:spPr>
        <p:txBody>
          <a:bodyPr>
            <a:normAutofit/>
          </a:bodyPr>
          <a:lstStyle/>
          <a:p>
            <a:r>
              <a:rPr lang="is-IS" dirty="0" smtClean="0">
                <a:hlinkClick r:id="rId2"/>
              </a:rPr>
              <a:t>Dýrin </a:t>
            </a:r>
            <a:r>
              <a:rPr lang="is-IS" b="1" dirty="0" smtClean="0">
                <a:hlinkClick r:id="rId2"/>
              </a:rPr>
              <a:t>geta ekki framleitt fæðu sína sjálf </a:t>
            </a:r>
            <a:r>
              <a:rPr lang="is-IS" dirty="0" smtClean="0">
                <a:hlinkClick r:id="rId2"/>
              </a:rPr>
              <a:t>eins og plönturnar</a:t>
            </a:r>
            <a:r>
              <a:rPr lang="is-IS" dirty="0" smtClean="0"/>
              <a:t>.  Auk þess geta þau </a:t>
            </a:r>
            <a:r>
              <a:rPr lang="is-IS" b="1" dirty="0" smtClean="0"/>
              <a:t>flest hreyft sig</a:t>
            </a:r>
            <a:r>
              <a:rPr lang="is-IS" dirty="0" smtClean="0"/>
              <a:t> </a:t>
            </a:r>
            <a:r>
              <a:rPr lang="is-IS" b="1" dirty="0" smtClean="0"/>
              <a:t>úr stað.</a:t>
            </a:r>
          </a:p>
          <a:p>
            <a:pPr>
              <a:buNone/>
            </a:pPr>
            <a:endParaRPr lang="is-IS" b="1" dirty="0" smtClean="0"/>
          </a:p>
          <a:p>
            <a:r>
              <a:rPr lang="is-IS" dirty="0" smtClean="0"/>
              <a:t>Það eru ekki til ónauðsynleg dýr.  Öll dýr eiga sér stað í flókinni tilveru lífvera.</a:t>
            </a:r>
          </a:p>
          <a:p>
            <a:pPr>
              <a:buNone/>
            </a:pPr>
            <a:endParaRPr lang="is-IS" dirty="0" smtClean="0"/>
          </a:p>
          <a:p>
            <a:r>
              <a:rPr lang="is-IS" dirty="0" smtClean="0"/>
              <a:t>Þegar beinagrindur hvals, leðurblöku eða manns eru bornar saman sést margt líkt.  Það er líka margt ólíkt, leðurblökur eru t.d. með vængi og vel hærðar svo nokkuð sé nefnt.</a:t>
            </a:r>
            <a:endParaRPr lang="is-IS" dirty="0"/>
          </a:p>
        </p:txBody>
      </p:sp>
      <p:pic>
        <p:nvPicPr>
          <p:cNvPr id="2051" name="Picture 3" descr="C:\Documents and Settings\margretm\Local Settings\Temporary Internet Files\Content.IE5\H8NA2PT2\MC90013690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3557" y="4214818"/>
            <a:ext cx="2150443" cy="2357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6.2  - holdýr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Flest holdýr eru rándýr.  Þeirra vopn eru </a:t>
            </a:r>
            <a:r>
              <a:rPr lang="is-IS" b="1" dirty="0" smtClean="0"/>
              <a:t>brennifrumurnar</a:t>
            </a:r>
            <a:r>
              <a:rPr lang="is-IS" dirty="0" smtClean="0"/>
              <a:t>.  Það er eitur sem þær spýta inn í aðra lífveru eða á hana.</a:t>
            </a:r>
          </a:p>
          <a:p>
            <a:endParaRPr lang="is-IS" dirty="0" smtClean="0"/>
          </a:p>
        </p:txBody>
      </p:sp>
      <p:pic>
        <p:nvPicPr>
          <p:cNvPr id="4" name="Picture 3" descr="cnidariaDiagr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3068960"/>
            <a:ext cx="4752528" cy="3168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 6.2- Holdýr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sz="2400" dirty="0" smtClean="0"/>
              <a:t>Dýrin eru annað hvort kk. eða kvk., en æxlast bæði með kynæxlun (egg- og sáðfrumur renna saman) og kynlausri æxlun (eins konar knappskot).</a:t>
            </a:r>
          </a:p>
          <a:p>
            <a:r>
              <a:rPr lang="is-IS" sz="2400" dirty="0" smtClean="0"/>
              <a:t>Holdýr eru: marglyttur – kóraldýr - sæfíflar</a:t>
            </a:r>
          </a:p>
          <a:p>
            <a:endParaRPr lang="is-IS" dirty="0"/>
          </a:p>
        </p:txBody>
      </p:sp>
      <p:pic>
        <p:nvPicPr>
          <p:cNvPr id="4" name="Picture 3" descr="cnidariaLC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3573016"/>
            <a:ext cx="5229225" cy="28159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6.2  - holdýr - marglytta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Marglyttur  éta svif, krabbadýr og smáfisk.</a:t>
            </a:r>
          </a:p>
          <a:p>
            <a:endParaRPr lang="is-IS" dirty="0" smtClean="0"/>
          </a:p>
          <a:p>
            <a:r>
              <a:rPr lang="is-IS" dirty="0" smtClean="0"/>
              <a:t>Frjóvgun:  sáðfruma rennur saman við eggfrumu.</a:t>
            </a:r>
          </a:p>
          <a:p>
            <a:r>
              <a:rPr lang="is-IS" dirty="0" smtClean="0"/>
              <a:t>    Frjóvguð eggfruma mynda lirfu og úr henni vex ný marglytta.</a:t>
            </a:r>
          </a:p>
          <a:p>
            <a:endParaRPr lang="is-IS" dirty="0" smtClean="0"/>
          </a:p>
          <a:p>
            <a:endParaRPr lang="is-IS" dirty="0" smtClean="0"/>
          </a:p>
          <a:p>
            <a:endParaRPr lang="is-IS" dirty="0"/>
          </a:p>
        </p:txBody>
      </p:sp>
      <p:pic>
        <p:nvPicPr>
          <p:cNvPr id="5" name="Picture 4" descr="imagesCADOITI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4365104"/>
            <a:ext cx="4320480" cy="18543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6.2 Holdýr - marglytta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95% af marglyttu er vatn</a:t>
            </a:r>
          </a:p>
          <a:p>
            <a:r>
              <a:rPr lang="is-IS" dirty="0" smtClean="0"/>
              <a:t>Brennihvelja er marglyttutegund sem lifir við Ísland.</a:t>
            </a:r>
          </a:p>
          <a:p>
            <a:endParaRPr lang="is-IS" dirty="0"/>
          </a:p>
        </p:txBody>
      </p:sp>
      <p:pic>
        <p:nvPicPr>
          <p:cNvPr id="4" name="Picture 3" descr="marglyttuteg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3429000"/>
            <a:ext cx="3454896" cy="2847578"/>
          </a:xfrm>
          <a:prstGeom prst="rect">
            <a:avLst/>
          </a:prstGeom>
        </p:spPr>
      </p:pic>
      <p:pic>
        <p:nvPicPr>
          <p:cNvPr id="5" name="Picture 4" descr="imagesCAUA28V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3284984"/>
            <a:ext cx="2448272" cy="2428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6.2 - kóraldýr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 Kóraldýr eru holdýr sem lifa í harðri kalksekl sem það myndar utan um sig.  Þegar dýrið drepst verður skelin eftir.</a:t>
            </a:r>
          </a:p>
          <a:p>
            <a:r>
              <a:rPr lang="is-IS" dirty="0" smtClean="0"/>
              <a:t>Kóralrifin eru mynduð úr þessum kalkskeljum.</a:t>
            </a:r>
          </a:p>
          <a:p>
            <a:endParaRPr lang="is-IS" dirty="0" smtClean="0"/>
          </a:p>
        </p:txBody>
      </p:sp>
      <p:pic>
        <p:nvPicPr>
          <p:cNvPr id="4" name="Picture 3" descr="imagesCAKGEO0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3861048"/>
            <a:ext cx="5256584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6.2 - kóraldýrin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Skærir litir kóraldýra stafa oft af þeim þörungum sem lifa í líkama kóraldýranna, en þörungarnir sjá þeim fyrir fæðu og súrefni.</a:t>
            </a:r>
          </a:p>
          <a:p>
            <a:endParaRPr lang="is-IS" dirty="0"/>
          </a:p>
        </p:txBody>
      </p:sp>
      <p:pic>
        <p:nvPicPr>
          <p:cNvPr id="4" name="Picture 3" descr="imagesCAGQ1M7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3140968"/>
            <a:ext cx="4464496" cy="3096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6.2  - holdýr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Sæfíflar eru holdýr sem festa sig við sjávarbotninn og geta því ekki hreyft sig úr stað.</a:t>
            </a:r>
          </a:p>
          <a:p>
            <a:r>
              <a:rPr lang="is-IS" dirty="0" smtClean="0">
                <a:hlinkClick r:id="rId2"/>
              </a:rPr>
              <a:t>Munnopið snýr upp og armarnir eru á sífelldri hreyfingu og reyna að grípa þá bráð/fæðu sem fram hjá fer.</a:t>
            </a:r>
            <a:endParaRPr lang="is-IS" dirty="0" smtClean="0"/>
          </a:p>
          <a:p>
            <a:r>
              <a:rPr lang="is-IS" dirty="0" smtClean="0"/>
              <a:t>Þeir geta lamað bráðina </a:t>
            </a:r>
          </a:p>
          <a:p>
            <a:pPr>
              <a:buNone/>
            </a:pPr>
            <a:r>
              <a:rPr lang="is-IS" dirty="0" smtClean="0"/>
              <a:t>   með gripörmum sínum</a:t>
            </a:r>
            <a:endParaRPr lang="is-IS" dirty="0"/>
          </a:p>
        </p:txBody>
      </p:sp>
      <p:pic>
        <p:nvPicPr>
          <p:cNvPr id="4" name="Picture 3" descr="imagesCA0QGKG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4005064"/>
            <a:ext cx="3384376" cy="2337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6.3 Lindýr og skrápdýr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Lindýr eru eins og nafnið gefur til kynna, með mjúkan líkama.</a:t>
            </a:r>
          </a:p>
          <a:p>
            <a:r>
              <a:rPr lang="is-IS" dirty="0" smtClean="0"/>
              <a:t>Þau anda með:</a:t>
            </a:r>
          </a:p>
          <a:p>
            <a:pPr>
              <a:buNone/>
            </a:pPr>
            <a:r>
              <a:rPr lang="is-IS" dirty="0" smtClean="0"/>
              <a:t>	 húðinni – eða tálknum eða með einföldum lungum.</a:t>
            </a:r>
          </a:p>
        </p:txBody>
      </p:sp>
      <p:pic>
        <p:nvPicPr>
          <p:cNvPr id="4" name="Picture 3" descr="imagesCAFJRBG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3717032"/>
            <a:ext cx="4536504" cy="230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Lindýr og skrápdýr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>
                <a:hlinkClick r:id="rId2"/>
              </a:rPr>
              <a:t>Mörg þeirra eru með skel utan um sig, til varnar öðrum lífverum. </a:t>
            </a:r>
            <a:endParaRPr lang="is-IS" dirty="0" smtClean="0"/>
          </a:p>
          <a:p>
            <a:r>
              <a:rPr lang="is-IS" dirty="0" smtClean="0">
                <a:hlinkClick r:id="rId3"/>
              </a:rPr>
              <a:t>T.d.samlokur (skeljar) og sumir sniglar (e.k. kuðungar)</a:t>
            </a:r>
            <a:endParaRPr lang="is-IS" dirty="0" smtClean="0"/>
          </a:p>
          <a:p>
            <a:endParaRPr lang="is-IS" dirty="0"/>
          </a:p>
        </p:txBody>
      </p:sp>
      <p:pic>
        <p:nvPicPr>
          <p:cNvPr id="4" name="Picture 3" descr="000000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48" y="3645024"/>
            <a:ext cx="4896544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6.3 - lindýr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Helstu hópar lindýra eru:</a:t>
            </a:r>
          </a:p>
          <a:p>
            <a:endParaRPr lang="is-IS" dirty="0" smtClean="0"/>
          </a:p>
          <a:p>
            <a:r>
              <a:rPr lang="is-IS" dirty="0" smtClean="0"/>
              <a:t>Sniglar</a:t>
            </a:r>
          </a:p>
          <a:p>
            <a:r>
              <a:rPr lang="is-IS" dirty="0" smtClean="0"/>
              <a:t>Samlokur</a:t>
            </a:r>
          </a:p>
          <a:p>
            <a:r>
              <a:rPr lang="is-IS" dirty="0" smtClean="0">
                <a:hlinkClick r:id="rId2"/>
              </a:rPr>
              <a:t>Smokkar</a:t>
            </a:r>
            <a:endParaRPr lang="is-IS" dirty="0"/>
          </a:p>
        </p:txBody>
      </p:sp>
      <p:pic>
        <p:nvPicPr>
          <p:cNvPr id="4" name="Picture 3" descr="imagesCA1F1M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2420888"/>
            <a:ext cx="4608512" cy="32963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7239000" cy="605808"/>
          </a:xfrm>
        </p:spPr>
        <p:txBody>
          <a:bodyPr>
            <a:normAutofit fontScale="90000"/>
          </a:bodyPr>
          <a:lstStyle/>
          <a:p>
            <a:r>
              <a:rPr lang="is-IS" dirty="0" smtClean="0"/>
              <a:t/>
            </a:r>
            <a:br>
              <a:rPr lang="is-IS" dirty="0" smtClean="0"/>
            </a:br>
            <a:r>
              <a:rPr lang="is-IS" dirty="0" smtClean="0"/>
              <a:t>6.1 Veröld stórkostlegra dýra.</a:t>
            </a:r>
            <a:br>
              <a:rPr lang="is-IS" dirty="0" smtClean="0"/>
            </a:b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7239000" cy="5312752"/>
          </a:xfrm>
        </p:spPr>
        <p:txBody>
          <a:bodyPr>
            <a:normAutofit/>
          </a:bodyPr>
          <a:lstStyle/>
          <a:p>
            <a:r>
              <a:rPr lang="is-IS" b="1" dirty="0" smtClean="0"/>
              <a:t>Dýraríkinu er skipt niður </a:t>
            </a:r>
            <a:r>
              <a:rPr lang="is-IS" dirty="0" smtClean="0"/>
              <a:t>í nokkra hópa eftir </a:t>
            </a:r>
            <a:r>
              <a:rPr lang="is-IS" b="1" dirty="0" smtClean="0"/>
              <a:t>skyldleika, </a:t>
            </a:r>
            <a:r>
              <a:rPr lang="is-IS" dirty="0" smtClean="0"/>
              <a:t>bæði hvað varðar </a:t>
            </a:r>
            <a:r>
              <a:rPr lang="is-IS" b="1" dirty="0" smtClean="0"/>
              <a:t>byggingu</a:t>
            </a:r>
            <a:r>
              <a:rPr lang="is-IS" dirty="0" smtClean="0"/>
              <a:t> og </a:t>
            </a:r>
            <a:r>
              <a:rPr lang="is-IS" b="1" dirty="0" smtClean="0"/>
              <a:t>þróun</a:t>
            </a:r>
            <a:r>
              <a:rPr lang="is-IS" dirty="0" smtClean="0"/>
              <a:t>, en einnig er tekið mið af </a:t>
            </a:r>
            <a:r>
              <a:rPr lang="is-IS" b="1" dirty="0" smtClean="0"/>
              <a:t>lífsháttum </a:t>
            </a:r>
            <a:r>
              <a:rPr lang="is-IS" dirty="0" smtClean="0"/>
              <a:t>dýra.  </a:t>
            </a:r>
          </a:p>
          <a:p>
            <a:pPr>
              <a:buNone/>
            </a:pPr>
            <a:endParaRPr lang="is-IS" dirty="0" smtClean="0"/>
          </a:p>
          <a:p>
            <a:r>
              <a:rPr lang="is-IS" b="1" dirty="0" smtClean="0">
                <a:hlinkClick r:id="rId2"/>
              </a:rPr>
              <a:t>Þróun lífvera </a:t>
            </a:r>
            <a:r>
              <a:rPr lang="is-IS" dirty="0" smtClean="0">
                <a:hlinkClick r:id="rId2"/>
              </a:rPr>
              <a:t>er mikið rannsökuð</a:t>
            </a:r>
            <a:r>
              <a:rPr lang="is-IS" dirty="0" smtClean="0"/>
              <a:t>.</a:t>
            </a:r>
          </a:p>
          <a:p>
            <a:pPr>
              <a:buNone/>
            </a:pPr>
            <a:endParaRPr lang="is-IS" dirty="0" smtClean="0"/>
          </a:p>
          <a:p>
            <a:pPr>
              <a:buNone/>
            </a:pPr>
            <a:endParaRPr lang="is-IS" dirty="0" smtClean="0"/>
          </a:p>
        </p:txBody>
      </p:sp>
      <p:pic>
        <p:nvPicPr>
          <p:cNvPr id="4" name="Picture 3" descr="evolu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3929066"/>
            <a:ext cx="6858048" cy="25031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6.3 - Sniglar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>
                <a:hlinkClick r:id="rId2"/>
              </a:rPr>
              <a:t>Sniglar lifa bæði á landi og í sjó.</a:t>
            </a:r>
            <a:endParaRPr lang="is-IS" dirty="0" smtClean="0"/>
          </a:p>
          <a:p>
            <a:pPr>
              <a:buNone/>
            </a:pPr>
            <a:endParaRPr lang="is-IS" dirty="0" smtClean="0"/>
          </a:p>
          <a:p>
            <a:r>
              <a:rPr lang="is-IS" dirty="0" smtClean="0"/>
              <a:t>Snúna skelin sem þeir hafa utan sig kallast kuðungur.</a:t>
            </a:r>
          </a:p>
          <a:p>
            <a:pPr>
              <a:buNone/>
            </a:pPr>
            <a:endParaRPr lang="is-IS" dirty="0" smtClean="0"/>
          </a:p>
          <a:p>
            <a:r>
              <a:rPr lang="is-IS" dirty="0" smtClean="0"/>
              <a:t>Til eru sniglar á landi sem hafa enga skel utan um sig.</a:t>
            </a:r>
          </a:p>
        </p:txBody>
      </p:sp>
      <p:pic>
        <p:nvPicPr>
          <p:cNvPr id="4" name="Picture 3" descr="imagesCA1X4AY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4365104"/>
            <a:ext cx="2266950" cy="2009775"/>
          </a:xfrm>
          <a:prstGeom prst="rect">
            <a:avLst/>
          </a:prstGeom>
        </p:spPr>
      </p:pic>
      <p:pic>
        <p:nvPicPr>
          <p:cNvPr id="5" name="Picture 4" descr="imagesCA7XW1E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4581128"/>
            <a:ext cx="2581275" cy="1771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6.3 Sniglar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Fjórir angar eru á höfði snigla og á þeim eru augun og önnur skynfæri.</a:t>
            </a:r>
          </a:p>
          <a:p>
            <a:r>
              <a:rPr lang="is-IS" dirty="0" smtClean="0"/>
              <a:t>Sniglar hafa einn fót til að hreyfa sig með.  </a:t>
            </a:r>
          </a:p>
          <a:p>
            <a:r>
              <a:rPr lang="is-IS" dirty="0" smtClean="0"/>
              <a:t>Skráptungan er góð til að ná í æti.</a:t>
            </a:r>
          </a:p>
          <a:p>
            <a:endParaRPr lang="is-IS" dirty="0"/>
          </a:p>
        </p:txBody>
      </p:sp>
      <p:pic>
        <p:nvPicPr>
          <p:cNvPr id="4" name="Picture 3" descr="t014012a_9828900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3356992"/>
            <a:ext cx="5781675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6.3 Samlokur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>
                <a:hlinkClick r:id="rId2"/>
              </a:rPr>
              <a:t>Samlokur eru skeljar utan um lindýr.</a:t>
            </a:r>
            <a:endParaRPr lang="is-IS" dirty="0" smtClean="0"/>
          </a:p>
          <a:p>
            <a:r>
              <a:rPr lang="is-IS" dirty="0" smtClean="0"/>
              <a:t>Það eru sterkir vöðvar sem halda skeljunum saman.</a:t>
            </a:r>
          </a:p>
          <a:p>
            <a:r>
              <a:rPr lang="is-IS" dirty="0" smtClean="0">
                <a:hlinkClick r:id="rId3"/>
              </a:rPr>
              <a:t>Vöðvarnir opna og loka skeljunum, til að fá fæðu og einnig til að ýta þeim áfram.</a:t>
            </a:r>
            <a:endParaRPr lang="is-IS" dirty="0"/>
          </a:p>
        </p:txBody>
      </p:sp>
      <p:pic>
        <p:nvPicPr>
          <p:cNvPr id="4" name="Picture 3" descr="imagesCANBD4V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4005064"/>
            <a:ext cx="3312368" cy="2304256"/>
          </a:xfrm>
          <a:prstGeom prst="rect">
            <a:avLst/>
          </a:prstGeom>
        </p:spPr>
      </p:pic>
      <p:pic>
        <p:nvPicPr>
          <p:cNvPr id="5" name="Picture 4" descr="imagesCATG9OK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4149080"/>
            <a:ext cx="2775198" cy="1952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6.3 Samlokur</a:t>
            </a:r>
            <a:endParaRPr lang="is-I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Perlur í skel myndast við það að sandkorn kemst inn í skelina og efni sem heitir perlumóðir hleðst utan um sandkornið til að verja skelina fyrir þessu utanaðkomandi efni. Þannig verður skelin minna vör við kornið.</a:t>
            </a:r>
          </a:p>
          <a:p>
            <a:r>
              <a:rPr lang="is-IS" dirty="0" smtClean="0"/>
              <a:t>Þessi perlumóðir verður svo perlan að lokum.</a:t>
            </a:r>
            <a:endParaRPr lang="is-IS" dirty="0"/>
          </a:p>
        </p:txBody>
      </p:sp>
      <p:pic>
        <p:nvPicPr>
          <p:cNvPr id="6" name="Picture 5" descr="per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4221088"/>
            <a:ext cx="3672408" cy="2232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6.3 smokkar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>
                <a:hlinkClick r:id="rId2"/>
              </a:rPr>
              <a:t>Stærstu dýrin án hryggjar eru snokkfiskar/smokkar</a:t>
            </a:r>
            <a:endParaRPr lang="is-IS" dirty="0" smtClean="0"/>
          </a:p>
          <a:p>
            <a:r>
              <a:rPr lang="is-IS" dirty="0" smtClean="0"/>
              <a:t>Þeir skiptast í:</a:t>
            </a:r>
          </a:p>
          <a:p>
            <a:r>
              <a:rPr lang="is-IS" dirty="0" smtClean="0"/>
              <a:t> Kolkrabba:  8 armar – mest á hafsbotni</a:t>
            </a:r>
          </a:p>
          <a:p>
            <a:endParaRPr lang="is-IS" dirty="0" smtClean="0"/>
          </a:p>
          <a:p>
            <a:endParaRPr lang="is-IS" dirty="0" smtClean="0"/>
          </a:p>
          <a:p>
            <a:endParaRPr lang="is-IS" dirty="0" smtClean="0"/>
          </a:p>
          <a:p>
            <a:endParaRPr lang="is-IS" dirty="0" smtClean="0"/>
          </a:p>
        </p:txBody>
      </p:sp>
      <p:pic>
        <p:nvPicPr>
          <p:cNvPr id="4" name="Picture 3" descr="imagesCA4LWVL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4005064"/>
            <a:ext cx="2448272" cy="1744931"/>
          </a:xfrm>
          <a:prstGeom prst="rect">
            <a:avLst/>
          </a:prstGeom>
        </p:spPr>
      </p:pic>
      <p:pic>
        <p:nvPicPr>
          <p:cNvPr id="5" name="Picture 4" descr="image0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4077072"/>
            <a:ext cx="3797300" cy="25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6.3 smokkar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>
                <a:hlinkClick r:id="rId2"/>
              </a:rPr>
              <a:t>Smokkfiska: 10 armar- um allt hafið</a:t>
            </a:r>
            <a:endParaRPr lang="is-IS" dirty="0" smtClean="0"/>
          </a:p>
          <a:p>
            <a:endParaRPr lang="is-IS" dirty="0"/>
          </a:p>
        </p:txBody>
      </p:sp>
      <p:pic>
        <p:nvPicPr>
          <p:cNvPr id="4" name="Picture 3" descr="imagesCA9RK09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2852936"/>
            <a:ext cx="3024336" cy="2592288"/>
          </a:xfrm>
          <a:prstGeom prst="rect">
            <a:avLst/>
          </a:prstGeom>
        </p:spPr>
      </p:pic>
      <p:pic>
        <p:nvPicPr>
          <p:cNvPr id="5" name="Picture 4" descr="imagesCAQ2JZ0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2276872"/>
            <a:ext cx="2679179" cy="33489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6.3 smokkar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Smokkfiskur :</a:t>
            </a:r>
          </a:p>
          <a:p>
            <a:endParaRPr lang="is-IS" dirty="0" smtClean="0"/>
          </a:p>
          <a:p>
            <a:r>
              <a:rPr lang="is-IS" dirty="0" smtClean="0"/>
              <a:t>sprautar bleki ef hætta steðjar að og hann þarf að flýja.</a:t>
            </a:r>
          </a:p>
          <a:p>
            <a:r>
              <a:rPr lang="is-IS" dirty="0" smtClean="0"/>
              <a:t>notar griparma með sogskálum til að veiða bráð.</a:t>
            </a:r>
          </a:p>
        </p:txBody>
      </p:sp>
      <p:pic>
        <p:nvPicPr>
          <p:cNvPr id="4" name="Picture 3" descr="imagesCA75R1E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4005064"/>
            <a:ext cx="5040560" cy="2232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6.3 smokkur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Smokkfiskur:</a:t>
            </a:r>
          </a:p>
          <a:p>
            <a:r>
              <a:rPr lang="is-IS" dirty="0" smtClean="0"/>
              <a:t>hreyfir sig með því að spýta vatnsbunu út um stút og skjótast þannig áfram með armana á eftir.</a:t>
            </a:r>
          </a:p>
          <a:p>
            <a:r>
              <a:rPr lang="is-IS" dirty="0" smtClean="0"/>
              <a:t>Getur breytt um lit til að fela sig.</a:t>
            </a:r>
          </a:p>
          <a:p>
            <a:r>
              <a:rPr lang="is-IS" dirty="0" smtClean="0"/>
              <a:t>getur orðið allt að 17 metra langur ef hann er Atlantshafs risasmokkfiskur</a:t>
            </a:r>
          </a:p>
          <a:p>
            <a:endParaRPr lang="is-I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6.3 - Smokkar</a:t>
            </a:r>
            <a:endParaRPr lang="is-IS" dirty="0"/>
          </a:p>
        </p:txBody>
      </p:sp>
      <p:pic>
        <p:nvPicPr>
          <p:cNvPr id="4" name="Content Placeholder 3" descr="risakolkrabb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5800" y="1609725"/>
            <a:ext cx="6941799" cy="4846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6.3 skrápdýr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Þetta eru sjávardýr með harðan hjúp.</a:t>
            </a:r>
          </a:p>
          <a:p>
            <a:pPr>
              <a:buNone/>
            </a:pPr>
            <a:endParaRPr lang="is-IS" dirty="0" smtClean="0"/>
          </a:p>
          <a:p>
            <a:r>
              <a:rPr lang="is-IS" dirty="0" smtClean="0"/>
              <a:t>Utan um líkamann eru harðar kalkplötur með göddum.</a:t>
            </a:r>
          </a:p>
          <a:p>
            <a:r>
              <a:rPr lang="is-IS" dirty="0" smtClean="0"/>
              <a:t>Lifa á botni sjávar, allt að mörg þúsund metra dýpi.</a:t>
            </a:r>
          </a:p>
        </p:txBody>
      </p:sp>
      <p:pic>
        <p:nvPicPr>
          <p:cNvPr id="4" name="Picture 3" descr="imagesCA3JF1N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4437112"/>
            <a:ext cx="2466975" cy="1847850"/>
          </a:xfrm>
          <a:prstGeom prst="rect">
            <a:avLst/>
          </a:prstGeom>
        </p:spPr>
      </p:pic>
      <p:pic>
        <p:nvPicPr>
          <p:cNvPr id="5" name="Picture 4" descr="imagesCA8SIAE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4509120"/>
            <a:ext cx="2466975" cy="184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6.1 – Veröld stórkostlegra dýra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428736"/>
            <a:ext cx="7481918" cy="5286412"/>
          </a:xfrm>
        </p:spPr>
        <p:txBody>
          <a:bodyPr>
            <a:normAutofit/>
          </a:bodyPr>
          <a:lstStyle/>
          <a:p>
            <a:r>
              <a:rPr lang="is-IS" b="1" dirty="0" smtClean="0">
                <a:hlinkClick r:id="rId2"/>
              </a:rPr>
              <a:t>Lífverur í vatni þróuðust yfir í landlífverur </a:t>
            </a:r>
            <a:r>
              <a:rPr lang="is-IS" dirty="0" smtClean="0">
                <a:hlinkClick r:id="rId2"/>
              </a:rPr>
              <a:t>og aðlögðust landlífi.</a:t>
            </a:r>
            <a:endParaRPr lang="is-IS" dirty="0" smtClean="0"/>
          </a:p>
          <a:p>
            <a:pPr>
              <a:buNone/>
            </a:pPr>
            <a:endParaRPr lang="is-IS" dirty="0" smtClean="0"/>
          </a:p>
          <a:p>
            <a:r>
              <a:rPr lang="is-IS" dirty="0" smtClean="0"/>
              <a:t>Þróun sumra lífvera var t.d. frá </a:t>
            </a:r>
            <a:r>
              <a:rPr lang="is-IS" b="1" dirty="0" smtClean="0"/>
              <a:t>ytri frjóvgun til innri frjóvgunar.</a:t>
            </a:r>
          </a:p>
          <a:p>
            <a:pPr>
              <a:buNone/>
            </a:pPr>
            <a:endParaRPr lang="is-IS" b="1" dirty="0" smtClean="0"/>
          </a:p>
          <a:p>
            <a:r>
              <a:rPr lang="is-IS" dirty="0" smtClean="0">
                <a:hlinkClick r:id="rId3"/>
              </a:rPr>
              <a:t>Þróun frá </a:t>
            </a:r>
            <a:r>
              <a:rPr lang="is-IS" b="1" dirty="0" smtClean="0">
                <a:hlinkClick r:id="rId3"/>
              </a:rPr>
              <a:t>misheitum dýrum til jafnheitra dýr</a:t>
            </a:r>
            <a:endParaRPr lang="is-IS" b="1" dirty="0" smtClean="0"/>
          </a:p>
          <a:p>
            <a:pPr>
              <a:buNone/>
            </a:pPr>
            <a:endParaRPr lang="is-IS" b="1" dirty="0" smtClean="0"/>
          </a:p>
          <a:p>
            <a:r>
              <a:rPr lang="is-IS" dirty="0" smtClean="0">
                <a:hlinkClick r:id="rId4"/>
              </a:rPr>
              <a:t>Misheit:  fiskar-froskar-eðlur-skjaldbökur</a:t>
            </a:r>
            <a:endParaRPr lang="is-IS" dirty="0" smtClean="0"/>
          </a:p>
          <a:p>
            <a:pPr>
              <a:buNone/>
            </a:pPr>
            <a:endParaRPr lang="is-IS" dirty="0" smtClean="0"/>
          </a:p>
          <a:p>
            <a:r>
              <a:rPr lang="is-IS" dirty="0" smtClean="0"/>
              <a:t>Jafnheit: fuglar - spendýr</a:t>
            </a:r>
            <a:endParaRPr lang="is-IS" dirty="0"/>
          </a:p>
        </p:txBody>
      </p:sp>
      <p:pic>
        <p:nvPicPr>
          <p:cNvPr id="1027" name="Picture 3" descr="C:\Documents and Settings\margretm\Local Settings\Temporary Internet Files\Content.IE5\4Q9HEF9M\MP90043927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5715016"/>
            <a:ext cx="1500198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6.3 Skrápdýr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Munnurinn er á neðra borði, en úrgangsop á efra borði íkamans.</a:t>
            </a:r>
          </a:p>
          <a:p>
            <a:endParaRPr lang="is-IS" dirty="0" smtClean="0"/>
          </a:p>
          <a:p>
            <a:r>
              <a:rPr lang="is-IS" dirty="0" smtClean="0"/>
              <a:t>Krossfiskar eru rándýr, sem gleypa bráðina í heilulagi eða setja magann út fyrir og melta bráðina fyrir utan líkamann.</a:t>
            </a:r>
          </a:p>
          <a:p>
            <a:endParaRPr lang="is-IS" dirty="0"/>
          </a:p>
        </p:txBody>
      </p:sp>
      <p:pic>
        <p:nvPicPr>
          <p:cNvPr id="4" name="Picture 3" descr="imagesCAN3ET5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4293096"/>
            <a:ext cx="3312368" cy="2038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6.3 skrápdýr - krossfiskur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Ef krossfiskur missir einn arminn, þá vex nýr aftur. Flestir hafa fimm arma.</a:t>
            </a:r>
          </a:p>
          <a:p>
            <a:r>
              <a:rPr lang="is-IS" dirty="0" smtClean="0">
                <a:hlinkClick r:id="rId2"/>
              </a:rPr>
              <a:t>Armurinn sem losnar getur orðið að nýjum krossfiski, ef óvinur hefur ekki étið hann</a:t>
            </a:r>
            <a:r>
              <a:rPr lang="is-IS" dirty="0" smtClean="0"/>
              <a:t>.</a:t>
            </a:r>
            <a:endParaRPr lang="is-IS" dirty="0"/>
          </a:p>
        </p:txBody>
      </p:sp>
      <p:pic>
        <p:nvPicPr>
          <p:cNvPr id="4" name="Picture 3" descr="imagesCAKXZBT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3717032"/>
            <a:ext cx="5112568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6.3 skrápdýr - slöngustjörnur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>
                <a:hlinkClick r:id="rId2"/>
              </a:rPr>
              <a:t>Slöngustjörnur  eru svipaðar krossfiskum, en fíngerðari og með lengri og grennri arma.</a:t>
            </a:r>
            <a:endParaRPr lang="is-IS" dirty="0"/>
          </a:p>
        </p:txBody>
      </p:sp>
      <p:pic>
        <p:nvPicPr>
          <p:cNvPr id="4" name="Picture 3" descr="imagesCAE3YD0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3284984"/>
            <a:ext cx="3240360" cy="2808312"/>
          </a:xfrm>
          <a:prstGeom prst="rect">
            <a:avLst/>
          </a:prstGeom>
        </p:spPr>
      </p:pic>
      <p:pic>
        <p:nvPicPr>
          <p:cNvPr id="6" name="Picture 5" descr="untitled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3717032"/>
            <a:ext cx="2943200" cy="2295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6.3 skrápdýr - slöngustjörnur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Slöngustjörnur lifa á dauðum þörungum og dýraleifum</a:t>
            </a:r>
          </a:p>
          <a:p>
            <a:endParaRPr lang="is-IS" dirty="0" smtClean="0"/>
          </a:p>
          <a:p>
            <a:r>
              <a:rPr lang="is-IS" dirty="0" smtClean="0"/>
              <a:t>Ef þær skynja hættu, þá grafa þær sig í sandinn</a:t>
            </a:r>
            <a:endParaRPr lang="is-IS" dirty="0"/>
          </a:p>
        </p:txBody>
      </p:sp>
      <p:pic>
        <p:nvPicPr>
          <p:cNvPr id="4" name="Picture 3" descr="slöngustjarna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3645024"/>
            <a:ext cx="4392487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6.3 skrápdýr Ígulker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Ígulker eru með brodda utan um sig til varnar óvinum sínum.</a:t>
            </a:r>
          </a:p>
          <a:p>
            <a:r>
              <a:rPr lang="is-IS" dirty="0" smtClean="0">
                <a:hlinkClick r:id="rId2"/>
              </a:rPr>
              <a:t>Þau lifa mest á þörungum og hreyfa sig með sogfótum.</a:t>
            </a:r>
            <a:endParaRPr lang="is-IS" dirty="0" smtClean="0"/>
          </a:p>
          <a:p>
            <a:r>
              <a:rPr lang="is-IS" dirty="0" smtClean="0"/>
              <a:t>Þau eru með nokkurs konar tennur, mjög sterkar á neðra borði líkamans.</a:t>
            </a:r>
          </a:p>
          <a:p>
            <a:endParaRPr lang="is-IS" dirty="0"/>
          </a:p>
        </p:txBody>
      </p:sp>
      <p:pic>
        <p:nvPicPr>
          <p:cNvPr id="4" name="Picture 3" descr="imagesCAJLBXA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4149080"/>
            <a:ext cx="3223245" cy="2071117"/>
          </a:xfrm>
          <a:prstGeom prst="rect">
            <a:avLst/>
          </a:prstGeom>
        </p:spPr>
      </p:pic>
      <p:pic>
        <p:nvPicPr>
          <p:cNvPr id="5" name="Picture 4" descr="imagesCA186TS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4437112"/>
            <a:ext cx="2466975" cy="184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6.3 – skrápdýr - sæbjúgu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Húðin á sæbjúgum er leðurkennd.</a:t>
            </a:r>
          </a:p>
          <a:p>
            <a:endParaRPr lang="is-IS" dirty="0" smtClean="0"/>
          </a:p>
          <a:p>
            <a:r>
              <a:rPr lang="is-IS" dirty="0" smtClean="0"/>
              <a:t>  Kalkbroddarnir eru undir húðinni og því ekki eins áberandi eins og hjá krossfiskum, ígulkerjum.....</a:t>
            </a:r>
          </a:p>
        </p:txBody>
      </p:sp>
      <p:pic>
        <p:nvPicPr>
          <p:cNvPr id="4" name="Picture 3" descr="imagesCATJ6OG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3861048"/>
            <a:ext cx="5256584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6.3 - Skrápdýr - sæbjúgu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Sæbjúgu lifa á grunnsævi og lifa á svifi og lífveruleifum.</a:t>
            </a:r>
          </a:p>
          <a:p>
            <a:endParaRPr lang="is-IS" dirty="0" smtClean="0"/>
          </a:p>
          <a:p>
            <a:r>
              <a:rPr lang="is-IS" dirty="0" smtClean="0"/>
              <a:t>Þau geta vegið allt að 10 kg.</a:t>
            </a:r>
          </a:p>
          <a:p>
            <a:endParaRPr lang="is-IS" dirty="0" smtClean="0"/>
          </a:p>
          <a:p>
            <a:endParaRPr lang="is-IS" dirty="0"/>
          </a:p>
        </p:txBody>
      </p:sp>
      <p:pic>
        <p:nvPicPr>
          <p:cNvPr id="4" name="Picture 3" descr="sæbj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3851047"/>
            <a:ext cx="4231089" cy="30069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6.4 ORMAR – SNÍKLAR OG SNIÐUG DÝR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s-IS" dirty="0" smtClean="0"/>
              <a:t>Ormar eru yfirleitt mjúkir, grannir og aflangir. Vöðvar þeirra mynda stoðkerfi þeirra og halda líkamanum stinnum.</a:t>
            </a:r>
          </a:p>
          <a:p>
            <a:r>
              <a:rPr lang="is-IS" dirty="0" smtClean="0"/>
              <a:t>Munnurinn fremst, rassinn aftast.</a:t>
            </a:r>
          </a:p>
          <a:p>
            <a:r>
              <a:rPr lang="is-IS" dirty="0" smtClean="0"/>
              <a:t>Hafa einfalt tauga- og blóðrásakerfi og anda með húðinni.</a:t>
            </a:r>
          </a:p>
          <a:p>
            <a:pPr>
              <a:buNone/>
            </a:pPr>
            <a:endParaRPr lang="is-IS" dirty="0"/>
          </a:p>
        </p:txBody>
      </p:sp>
      <p:pic>
        <p:nvPicPr>
          <p:cNvPr id="5" name="Content Placeholder 4" descr="anamadkar_24030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83968" y="2276872"/>
            <a:ext cx="3476394" cy="33117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6.4 Ormar skiptast í...	</a:t>
            </a:r>
            <a:endParaRPr lang="is-I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132856"/>
            <a:ext cx="7239000" cy="4322880"/>
          </a:xfrm>
        </p:spPr>
        <p:txBody>
          <a:bodyPr>
            <a:normAutofit/>
          </a:bodyPr>
          <a:lstStyle/>
          <a:p>
            <a:r>
              <a:rPr lang="is-IS" sz="4000" dirty="0" smtClean="0"/>
              <a:t>FLATORMAR</a:t>
            </a:r>
          </a:p>
          <a:p>
            <a:r>
              <a:rPr lang="is-IS" sz="4000" dirty="0" smtClean="0"/>
              <a:t>LIÐORMAR</a:t>
            </a:r>
          </a:p>
          <a:p>
            <a:r>
              <a:rPr lang="is-IS" sz="4000" dirty="0" smtClean="0"/>
              <a:t>ÞRÁÐORMAR</a:t>
            </a:r>
            <a:endParaRPr lang="is-IS" sz="4000" dirty="0"/>
          </a:p>
        </p:txBody>
      </p:sp>
      <p:pic>
        <p:nvPicPr>
          <p:cNvPr id="7" name="Picture 6" descr="planar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1556792"/>
            <a:ext cx="2238896" cy="1679172"/>
          </a:xfrm>
          <a:prstGeom prst="rect">
            <a:avLst/>
          </a:prstGeom>
        </p:spPr>
      </p:pic>
      <p:pic>
        <p:nvPicPr>
          <p:cNvPr id="8" name="Picture 7" descr="imagesCA69E6X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4221088"/>
            <a:ext cx="2266950" cy="2009775"/>
          </a:xfrm>
          <a:prstGeom prst="rect">
            <a:avLst/>
          </a:prstGeom>
        </p:spPr>
      </p:pic>
      <p:pic>
        <p:nvPicPr>
          <p:cNvPr id="9" name="Picture 8" descr="wormPictu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4581128"/>
            <a:ext cx="2376264" cy="18013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6.4 Flatormar 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Lifa bæði í sjó og fersku vatni</a:t>
            </a:r>
          </a:p>
          <a:p>
            <a:r>
              <a:rPr lang="is-IS" dirty="0" smtClean="0"/>
              <a:t>Sumir lifa sem sníklar í líkama annarra dýra.</a:t>
            </a:r>
          </a:p>
          <a:p>
            <a:r>
              <a:rPr lang="is-IS" dirty="0" smtClean="0"/>
              <a:t>Bandormar eru einn hópur flatorma og eru sníkjudýr í mönnum og öðrum dýrum.</a:t>
            </a:r>
          </a:p>
          <a:p>
            <a:pPr>
              <a:buNone/>
            </a:pPr>
            <a:endParaRPr lang="is-IS" dirty="0" smtClean="0"/>
          </a:p>
        </p:txBody>
      </p:sp>
      <p:pic>
        <p:nvPicPr>
          <p:cNvPr id="4" name="Picture 3" descr="lifsferill_1508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3501008"/>
            <a:ext cx="4896544" cy="32214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08630"/>
          </a:xfrm>
        </p:spPr>
        <p:txBody>
          <a:bodyPr>
            <a:normAutofit fontScale="90000"/>
          </a:bodyPr>
          <a:lstStyle/>
          <a:p>
            <a:r>
              <a:rPr lang="is-IS" dirty="0" smtClean="0"/>
              <a:t>6.1 veröld stórkostlegra dýra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3900486" cy="5241314"/>
          </a:xfrm>
        </p:spPr>
        <p:txBody>
          <a:bodyPr/>
          <a:lstStyle/>
          <a:p>
            <a:r>
              <a:rPr lang="is-IS" dirty="0" smtClean="0"/>
              <a:t>Í heiminum eru um </a:t>
            </a:r>
            <a:r>
              <a:rPr lang="is-IS" b="1" dirty="0" smtClean="0"/>
              <a:t>ein milljón dýra </a:t>
            </a:r>
            <a:r>
              <a:rPr lang="is-IS" dirty="0" smtClean="0"/>
              <a:t>sem hafa fengið sitt nafn.</a:t>
            </a:r>
          </a:p>
          <a:p>
            <a:pPr>
              <a:buNone/>
            </a:pPr>
            <a:endParaRPr lang="is-IS" dirty="0" smtClean="0"/>
          </a:p>
          <a:p>
            <a:r>
              <a:rPr lang="is-IS" dirty="0" smtClean="0"/>
              <a:t>Dýrafræðingar eru þeir sem rannsaka dýr.</a:t>
            </a:r>
          </a:p>
          <a:p>
            <a:pPr>
              <a:buNone/>
            </a:pPr>
            <a:endParaRPr lang="is-IS" dirty="0" smtClean="0"/>
          </a:p>
          <a:p>
            <a:r>
              <a:rPr lang="is-IS" dirty="0" smtClean="0"/>
              <a:t>Dýrum er skipt í hópa eftir skyldleika þeirra.  </a:t>
            </a:r>
          </a:p>
          <a:p>
            <a:pPr>
              <a:buNone/>
            </a:pPr>
            <a:endParaRPr lang="is-IS" dirty="0"/>
          </a:p>
        </p:txBody>
      </p:sp>
      <p:pic>
        <p:nvPicPr>
          <p:cNvPr id="4" name="Picture 3" descr="sc05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2" y="4143380"/>
            <a:ext cx="3048575" cy="2500330"/>
          </a:xfrm>
          <a:prstGeom prst="rect">
            <a:avLst/>
          </a:prstGeom>
        </p:spPr>
      </p:pic>
      <p:pic>
        <p:nvPicPr>
          <p:cNvPr id="5" name="Picture 4" descr="GRH_SA~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1000108"/>
            <a:ext cx="2428892" cy="29292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6.4 Þráðormar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Lifa á landi, í stöðuvötnum og í sjó.</a:t>
            </a:r>
          </a:p>
          <a:p>
            <a:r>
              <a:rPr lang="is-IS" dirty="0" smtClean="0"/>
              <a:t>Smáir og næstum gagnsæir og skiptast ekki í liði.</a:t>
            </a:r>
          </a:p>
          <a:p>
            <a:r>
              <a:rPr lang="is-IS" dirty="0" smtClean="0"/>
              <a:t>Mikilvægir sundrendur.</a:t>
            </a:r>
          </a:p>
          <a:p>
            <a:r>
              <a:rPr lang="is-IS" dirty="0" smtClean="0">
                <a:hlinkClick r:id="rId2"/>
              </a:rPr>
              <a:t>Margir lifa sem sníklar t.d njálgur, tríkína og spóluormur.</a:t>
            </a:r>
            <a:endParaRPr lang="is-IS" dirty="0" smtClean="0"/>
          </a:p>
          <a:p>
            <a:pPr>
              <a:buNone/>
            </a:pPr>
            <a:endParaRPr lang="is-IS" dirty="0" smtClean="0"/>
          </a:p>
          <a:p>
            <a:pPr>
              <a:buNone/>
            </a:pPr>
            <a:endParaRPr lang="is-IS" dirty="0"/>
          </a:p>
        </p:txBody>
      </p:sp>
      <p:pic>
        <p:nvPicPr>
          <p:cNvPr id="5" name="Picture 4" descr="where-to-buy-ree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4022445"/>
            <a:ext cx="3456384" cy="23837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/>
          <a:lstStyle/>
          <a:p>
            <a:r>
              <a:rPr lang="is-IS" dirty="0" smtClean="0"/>
              <a:t>6.4</a:t>
            </a:r>
            <a:endParaRPr lang="is-IS" dirty="0"/>
          </a:p>
        </p:txBody>
      </p:sp>
      <p:pic>
        <p:nvPicPr>
          <p:cNvPr id="4" name="Content Placeholder 3" descr="Pinworm-wallpap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196752"/>
            <a:ext cx="6632848" cy="53277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/>
          <a:lstStyle/>
          <a:p>
            <a:r>
              <a:rPr lang="is-IS" dirty="0" smtClean="0"/>
              <a:t>6.4 liðormar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7239000" cy="5258984"/>
          </a:xfrm>
        </p:spPr>
        <p:txBody>
          <a:bodyPr/>
          <a:lstStyle/>
          <a:p>
            <a:r>
              <a:rPr lang="is-IS" dirty="0" smtClean="0"/>
              <a:t>Ánamaðkur er liðormur</a:t>
            </a:r>
          </a:p>
          <a:p>
            <a:r>
              <a:rPr lang="is-IS" dirty="0" smtClean="0">
                <a:hlinkClick r:id="rId2"/>
              </a:rPr>
              <a:t>Líkaminn skiptist í liði sem minnir á hringi</a:t>
            </a:r>
            <a:r>
              <a:rPr lang="is-IS" dirty="0" smtClean="0"/>
              <a:t>.</a:t>
            </a:r>
          </a:p>
          <a:p>
            <a:r>
              <a:rPr lang="is-IS" dirty="0" smtClean="0"/>
              <a:t>9 tegundir á Íslandi.</a:t>
            </a:r>
          </a:p>
          <a:p>
            <a:r>
              <a:rPr lang="is-IS" dirty="0" smtClean="0"/>
              <a:t>Mikilvægar lífverur fyrir jarðveginn og plöntur. Bæta næringu jarðvegar og auka súrefnisflæði.</a:t>
            </a:r>
          </a:p>
          <a:p>
            <a:r>
              <a:rPr lang="is-IS" dirty="0" smtClean="0"/>
              <a:t>Allir ánamaðkar eru tvíkynja.</a:t>
            </a:r>
          </a:p>
          <a:p>
            <a:pPr>
              <a:buNone/>
            </a:pPr>
            <a:endParaRPr lang="is-IS" dirty="0" smtClean="0"/>
          </a:p>
          <a:p>
            <a:endParaRPr lang="is-IS" dirty="0" smtClean="0"/>
          </a:p>
          <a:p>
            <a:endParaRPr lang="is-IS" dirty="0"/>
          </a:p>
        </p:txBody>
      </p:sp>
      <p:pic>
        <p:nvPicPr>
          <p:cNvPr id="4" name="Picture 3" descr="anamadkar_1109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4509120"/>
            <a:ext cx="3168352" cy="2193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6.5 </a:t>
            </a:r>
            <a:r>
              <a:rPr lang="is-IS" dirty="0" err="1" smtClean="0"/>
              <a:t>krabbdýr</a:t>
            </a:r>
            <a:r>
              <a:rPr lang="is-IS" dirty="0" smtClean="0"/>
              <a:t>, áttfætlur og fjölfætlur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338936" cy="4525963"/>
          </a:xfrm>
        </p:spPr>
        <p:txBody>
          <a:bodyPr/>
          <a:lstStyle/>
          <a:p>
            <a:r>
              <a:rPr lang="is-IS" dirty="0" err="1" smtClean="0"/>
              <a:t>Krabbdýr</a:t>
            </a:r>
            <a:r>
              <a:rPr lang="is-IS" dirty="0" smtClean="0"/>
              <a:t>, áttfætlur, fjölfætlur og skordýr eru helstu hópar liðdýra.</a:t>
            </a:r>
          </a:p>
          <a:p>
            <a:r>
              <a:rPr lang="is-IS" dirty="0" smtClean="0"/>
              <a:t>Líkami þeirra er þakinn harðri húð sem kallast skurn.</a:t>
            </a:r>
          </a:p>
          <a:p>
            <a:r>
              <a:rPr lang="is-IS" dirty="0" smtClean="0"/>
              <a:t>Líkaminn skiptist líka í liði og skurnin myndar einskonar brynju.</a:t>
            </a:r>
          </a:p>
          <a:p>
            <a:r>
              <a:rPr lang="is-IS" dirty="0" smtClean="0"/>
              <a:t>Skurnin verndar innri líffærin.</a:t>
            </a:r>
            <a:endParaRPr lang="is-IS" dirty="0"/>
          </a:p>
        </p:txBody>
      </p:sp>
      <p:pic>
        <p:nvPicPr>
          <p:cNvPr id="6" name="Content Placeholder 5" descr="fjö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940152" y="2780928"/>
            <a:ext cx="2114957" cy="1584176"/>
          </a:xfrm>
        </p:spPr>
      </p:pic>
      <p:pic>
        <p:nvPicPr>
          <p:cNvPr id="1026" name="Picture 2" descr="C:\Documents and Settings\margretm\Local Settings\Temporary Internet Files\Content.IE5\5WWV4P1G\MC90034693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196752"/>
            <a:ext cx="1809598" cy="1023214"/>
          </a:xfrm>
          <a:prstGeom prst="rect">
            <a:avLst/>
          </a:prstGeom>
          <a:noFill/>
        </p:spPr>
      </p:pic>
      <p:pic>
        <p:nvPicPr>
          <p:cNvPr id="1027" name="Picture 3" descr="C:\Documents and Settings\margretm\Local Settings\Temporary Internet Files\Content.IE5\G0W5ITX6\MC90041254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5038253"/>
            <a:ext cx="2384079" cy="18197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6.5 </a:t>
            </a:r>
            <a:r>
              <a:rPr lang="is-IS" dirty="0" err="1" smtClean="0"/>
              <a:t>krabbdýr</a:t>
            </a:r>
            <a:endParaRPr lang="is-I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18856" cy="4525963"/>
          </a:xfrm>
        </p:spPr>
        <p:txBody>
          <a:bodyPr>
            <a:normAutofit lnSpcReduction="10000"/>
          </a:bodyPr>
          <a:lstStyle/>
          <a:p>
            <a:r>
              <a:rPr lang="is-IS" dirty="0" smtClean="0"/>
              <a:t>Flest krabbadýr lifa í sjó eða fersku vatni t.d </a:t>
            </a:r>
            <a:r>
              <a:rPr lang="is-IS" dirty="0" smtClean="0">
                <a:hlinkClick r:id="rId2"/>
              </a:rPr>
              <a:t>humar.</a:t>
            </a:r>
            <a:endParaRPr lang="is-IS" dirty="0" smtClean="0"/>
          </a:p>
          <a:p>
            <a:r>
              <a:rPr lang="is-IS" dirty="0" smtClean="0"/>
              <a:t>Þeir anda með tálknum.</a:t>
            </a:r>
          </a:p>
          <a:p>
            <a:r>
              <a:rPr lang="is-IS" dirty="0" smtClean="0">
                <a:hlinkClick r:id="rId3"/>
              </a:rPr>
              <a:t>Þeir hafa 5 pör fóta (samtals 10)</a:t>
            </a:r>
            <a:endParaRPr lang="is-IS" dirty="0" smtClean="0"/>
          </a:p>
          <a:p>
            <a:r>
              <a:rPr lang="is-IS" dirty="0" smtClean="0"/>
              <a:t>Tvö pör fálmara (samtals 4)</a:t>
            </a:r>
          </a:p>
          <a:p>
            <a:r>
              <a:rPr lang="is-IS" dirty="0" smtClean="0">
                <a:solidFill>
                  <a:srgbClr val="00B0F0"/>
                </a:solidFill>
                <a:hlinkClick r:id="rId4"/>
              </a:rPr>
              <a:t>Fremst á höfðinu eru samsett augu.</a:t>
            </a:r>
            <a:endParaRPr lang="is-IS" dirty="0">
              <a:solidFill>
                <a:srgbClr val="00B0F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788024" y="1844824"/>
            <a:ext cx="2911224" cy="428133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is-IS" dirty="0"/>
          </a:p>
        </p:txBody>
      </p:sp>
      <p:pic>
        <p:nvPicPr>
          <p:cNvPr id="2050" name="Picture 2" descr="C:\Documents and Settings\margretm\Local Settings\Temporary Internet Files\Content.IE5\VRXSO8I1\MC900335801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2708385"/>
            <a:ext cx="1368152" cy="2490791"/>
          </a:xfrm>
          <a:prstGeom prst="rect">
            <a:avLst/>
          </a:prstGeom>
          <a:noFill/>
        </p:spPr>
      </p:pic>
      <p:pic>
        <p:nvPicPr>
          <p:cNvPr id="2051" name="Picture 3" descr="C:\Documents and Settings\margretm\Local Settings\Temporary Internet Files\Content.IE5\FKG86U6C\MC900013332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2320" y="1052736"/>
            <a:ext cx="1477670" cy="1369771"/>
          </a:xfrm>
          <a:prstGeom prst="rect">
            <a:avLst/>
          </a:prstGeom>
          <a:noFill/>
        </p:spPr>
      </p:pic>
      <p:pic>
        <p:nvPicPr>
          <p:cNvPr id="2052" name="Picture 4" descr="C:\Documents and Settings\margretm\Local Settings\Temporary Internet Files\Content.IE5\G0W5ITX6\MC900020519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6" y="1098874"/>
            <a:ext cx="2161642" cy="1794967"/>
          </a:xfrm>
          <a:prstGeom prst="rect">
            <a:avLst/>
          </a:prstGeom>
          <a:noFill/>
        </p:spPr>
      </p:pic>
      <p:pic>
        <p:nvPicPr>
          <p:cNvPr id="2053" name="Picture 5" descr="C:\Documents and Settings\margretm\Local Settings\Temporary Internet Files\Content.IE5\G0W5ITX6\MC900445162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35570" y="3212976"/>
            <a:ext cx="1608430" cy="1559052"/>
          </a:xfrm>
          <a:prstGeom prst="rect">
            <a:avLst/>
          </a:prstGeom>
          <a:noFill/>
        </p:spPr>
      </p:pic>
      <p:pic>
        <p:nvPicPr>
          <p:cNvPr id="2054" name="Picture 6" descr="C:\Documents and Settings\margretm\Local Settings\Temporary Internet Files\Content.IE5\5WWV4P1G\MC900057629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80112" y="5229200"/>
            <a:ext cx="2376264" cy="1249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6.5 </a:t>
            </a:r>
            <a:r>
              <a:rPr lang="is-IS" dirty="0" err="1" smtClean="0"/>
              <a:t>krabbdýr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s-IS" dirty="0" smtClean="0"/>
              <a:t>Rækjur geta skipt um kyn ;) Ungar rækjur eru karldýr en breytast í kvendýr þegar þær eldast.</a:t>
            </a:r>
          </a:p>
          <a:p>
            <a:endParaRPr lang="is-I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052736"/>
            <a:ext cx="4065600" cy="5073427"/>
          </a:xfrm>
        </p:spPr>
        <p:txBody>
          <a:bodyPr/>
          <a:lstStyle/>
          <a:p>
            <a:r>
              <a:rPr lang="is-IS" dirty="0" smtClean="0"/>
              <a:t>Krabbadýr geta verið mjög smá og eru því hluti dýrasvifsins. Þau nærast á </a:t>
            </a:r>
            <a:r>
              <a:rPr lang="is-IS" dirty="0" err="1" smtClean="0"/>
              <a:t>plöntusviðfinu</a:t>
            </a:r>
            <a:r>
              <a:rPr lang="is-IS" dirty="0" smtClean="0"/>
              <a:t>. </a:t>
            </a:r>
          </a:p>
          <a:p>
            <a:pPr>
              <a:buNone/>
            </a:pPr>
            <a:endParaRPr lang="is-IS" dirty="0" smtClean="0"/>
          </a:p>
          <a:p>
            <a:r>
              <a:rPr lang="is-IS" dirty="0" smtClean="0"/>
              <a:t>Á Íslandi erum við með rauðátu sem er mjög smá </a:t>
            </a:r>
            <a:r>
              <a:rPr lang="is-IS" dirty="0" err="1" smtClean="0"/>
              <a:t>krabbdýr</a:t>
            </a:r>
            <a:r>
              <a:rPr lang="is-IS" dirty="0" smtClean="0"/>
              <a:t>.</a:t>
            </a:r>
            <a:endParaRPr lang="is-IS" dirty="0"/>
          </a:p>
        </p:txBody>
      </p:sp>
      <p:pic>
        <p:nvPicPr>
          <p:cNvPr id="3075" name="Picture 3" descr="C:\Documents and Settings\margretm\Local Settings\Temporary Internet Files\Content.IE5\VRXSO8I1\MC90005762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933056"/>
            <a:ext cx="2160240" cy="25773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6.5 áttfætlur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546848" cy="4525963"/>
          </a:xfrm>
        </p:spPr>
        <p:txBody>
          <a:bodyPr/>
          <a:lstStyle/>
          <a:p>
            <a:r>
              <a:rPr lang="is-IS" dirty="0" smtClean="0"/>
              <a:t>Kóngulær, langfætlur, sporðdrekar og </a:t>
            </a:r>
            <a:r>
              <a:rPr lang="is-IS" dirty="0" err="1" smtClean="0"/>
              <a:t>mítlar</a:t>
            </a:r>
            <a:r>
              <a:rPr lang="is-IS" dirty="0" smtClean="0"/>
              <a:t> eru áttfætlur s.s með 8 fætur.</a:t>
            </a:r>
          </a:p>
          <a:p>
            <a:r>
              <a:rPr lang="is-IS" dirty="0" smtClean="0">
                <a:hlinkClick r:id="rId2"/>
              </a:rPr>
              <a:t>Líkami sporðdreka og kóngulóa skiptist í frambol og afturbol</a:t>
            </a:r>
            <a:r>
              <a:rPr lang="is-IS" dirty="0" smtClean="0"/>
              <a:t>.</a:t>
            </a:r>
          </a:p>
          <a:p>
            <a:r>
              <a:rPr lang="is-IS" dirty="0" smtClean="0">
                <a:hlinkClick r:id="rId3"/>
              </a:rPr>
              <a:t>Kóngulær og sporðdrekar eru rándýr.</a:t>
            </a:r>
            <a:endParaRPr lang="is-I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s-IS" dirty="0"/>
          </a:p>
        </p:txBody>
      </p:sp>
      <p:pic>
        <p:nvPicPr>
          <p:cNvPr id="4098" name="Picture 2" descr="C:\Documents and Settings\margretm\Local Settings\Temporary Internet Files\Content.IE5\FKG86U6C\MC900346927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548680"/>
            <a:ext cx="2808312" cy="3113954"/>
          </a:xfrm>
          <a:prstGeom prst="rect">
            <a:avLst/>
          </a:prstGeom>
          <a:noFill/>
        </p:spPr>
      </p:pic>
      <p:pic>
        <p:nvPicPr>
          <p:cNvPr id="4099" name="Picture 3" descr="C:\Documents and Settings\margretm\Local Settings\Temporary Internet Files\Content.IE5\5WWV4P1G\MC9001941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3717032"/>
            <a:ext cx="3678786" cy="25642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6.5 kóngulær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70784" cy="5257800"/>
          </a:xfrm>
        </p:spPr>
        <p:txBody>
          <a:bodyPr>
            <a:normAutofit/>
          </a:bodyPr>
          <a:lstStyle/>
          <a:p>
            <a:r>
              <a:rPr lang="is-IS" dirty="0" smtClean="0"/>
              <a:t>Hafa depilaugu á frambolnum</a:t>
            </a:r>
          </a:p>
          <a:p>
            <a:r>
              <a:rPr lang="is-IS" dirty="0" smtClean="0"/>
              <a:t>Þreifara við munninn sem virkar sem skynfæri.</a:t>
            </a:r>
          </a:p>
          <a:p>
            <a:r>
              <a:rPr lang="is-IS" dirty="0" smtClean="0"/>
              <a:t>Anda með bóklungum</a:t>
            </a:r>
          </a:p>
          <a:p>
            <a:r>
              <a:rPr lang="is-IS" dirty="0" smtClean="0"/>
              <a:t>Þær fjölga sér með kynæxlun en ungarnir klekjast út með eggjum.</a:t>
            </a:r>
          </a:p>
          <a:p>
            <a:pPr>
              <a:buNone/>
            </a:pPr>
            <a:r>
              <a:rPr lang="is-IS" dirty="0" smtClean="0"/>
              <a:t> </a:t>
            </a:r>
            <a:endParaRPr lang="is-IS" dirty="0"/>
          </a:p>
        </p:txBody>
      </p:sp>
      <p:pic>
        <p:nvPicPr>
          <p:cNvPr id="5" name="Content Placeholder 4" descr="spideran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83968" y="1484784"/>
            <a:ext cx="4600283" cy="30963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6.5 </a:t>
            </a:r>
            <a:r>
              <a:rPr lang="is-IS" dirty="0" err="1" smtClean="0"/>
              <a:t>mítlar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853136"/>
          </a:xfrm>
        </p:spPr>
        <p:txBody>
          <a:bodyPr/>
          <a:lstStyle/>
          <a:p>
            <a:r>
              <a:rPr lang="is-IS" dirty="0" smtClean="0">
                <a:hlinkClick r:id="rId2"/>
              </a:rPr>
              <a:t>Smáar áttfætlur t.d rykmaurar sem lifa í sængurfötum manna og éta dauðar húðfrumur</a:t>
            </a:r>
            <a:r>
              <a:rPr lang="is-IS" dirty="0" smtClean="0"/>
              <a:t>.</a:t>
            </a:r>
          </a:p>
          <a:p>
            <a:r>
              <a:rPr lang="is-IS" dirty="0" err="1" smtClean="0"/>
              <a:t>Blóðmítlar</a:t>
            </a:r>
            <a:r>
              <a:rPr lang="is-IS" dirty="0" smtClean="0"/>
              <a:t> sjúga blóð úr mönnum og geta borið með sér heilabólgu.</a:t>
            </a:r>
            <a:endParaRPr lang="is-IS" dirty="0"/>
          </a:p>
        </p:txBody>
      </p:sp>
      <p:pic>
        <p:nvPicPr>
          <p:cNvPr id="5" name="Content Placeholder 4" descr="rykmaur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78300" y="1556792"/>
            <a:ext cx="4500527" cy="37883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6.5 fjölfætlur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is-IS" dirty="0" smtClean="0"/>
              <a:t>Fjölfætlur skiptist í: </a:t>
            </a:r>
          </a:p>
          <a:p>
            <a:pPr>
              <a:buNone/>
            </a:pPr>
            <a:r>
              <a:rPr lang="is-IS" dirty="0" smtClean="0"/>
              <a:t>		-Margfætlur</a:t>
            </a:r>
          </a:p>
          <a:p>
            <a:pPr>
              <a:buNone/>
            </a:pPr>
            <a:r>
              <a:rPr lang="is-IS" dirty="0" smtClean="0"/>
              <a:t>		-Þúsundfætlur</a:t>
            </a:r>
          </a:p>
          <a:p>
            <a:pPr>
              <a:buNone/>
            </a:pPr>
            <a:endParaRPr lang="is-IS" dirty="0" smtClean="0"/>
          </a:p>
          <a:p>
            <a:pPr>
              <a:buNone/>
            </a:pPr>
            <a:r>
              <a:rPr lang="is-IS" dirty="0" smtClean="0">
                <a:hlinkClick r:id="rId2"/>
              </a:rPr>
              <a:t>Eru aldrei með fætur færri en 9 pör (samtals 18).</a:t>
            </a:r>
            <a:endParaRPr lang="is-IS" dirty="0" smtClean="0"/>
          </a:p>
          <a:p>
            <a:pPr>
              <a:buNone/>
            </a:pPr>
            <a:endParaRPr lang="is-IS" dirty="0" smtClean="0"/>
          </a:p>
          <a:p>
            <a:pPr>
              <a:buNone/>
            </a:pPr>
            <a:r>
              <a:rPr lang="is-IS" dirty="0" smtClean="0"/>
              <a:t>Flestir fæturnir eru 750 fætur!!!</a:t>
            </a:r>
            <a:endParaRPr lang="is-I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is-IS"/>
          </a:p>
        </p:txBody>
      </p:sp>
      <p:pic>
        <p:nvPicPr>
          <p:cNvPr id="5122" name="Picture 2" descr="C:\Documents and Settings\margretm\Local Settings\Temporary Internet Files\Content.IE5\VRXSO8I1\MC900438022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88640"/>
            <a:ext cx="2743200" cy="2743200"/>
          </a:xfrm>
          <a:prstGeom prst="rect">
            <a:avLst/>
          </a:prstGeom>
          <a:noFill/>
        </p:spPr>
      </p:pic>
      <p:pic>
        <p:nvPicPr>
          <p:cNvPr id="5123" name="Picture 3" descr="C:\Documents and Settings\margretm\Local Settings\Temporary Internet Files\Content.IE5\FKG86U6C\MC900346939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933056"/>
            <a:ext cx="4393663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 dirty="0"/>
          </a:p>
        </p:txBody>
      </p:sp>
      <p:pic>
        <p:nvPicPr>
          <p:cNvPr id="4" name="Content Placeholder 3" descr="SC-V-51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571480"/>
            <a:ext cx="7434247" cy="53983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6.6	Liðdýr</a:t>
            </a:r>
            <a:endParaRPr lang="is-IS" dirty="0"/>
          </a:p>
        </p:txBody>
      </p:sp>
      <p:sp>
        <p:nvSpPr>
          <p:cNvPr id="3" name="Staðgengill efnis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s-IS" dirty="0" smtClean="0"/>
              <a:t>Liðdýr skiptast í :</a:t>
            </a:r>
          </a:p>
          <a:p>
            <a:r>
              <a:rPr lang="is-IS" dirty="0" smtClean="0"/>
              <a:t> </a:t>
            </a:r>
            <a:r>
              <a:rPr lang="is-IS" dirty="0" err="1"/>
              <a:t>s</a:t>
            </a:r>
            <a:r>
              <a:rPr lang="is-IS" dirty="0" err="1" smtClean="0"/>
              <a:t>kordýr-krabbadýr</a:t>
            </a:r>
            <a:r>
              <a:rPr lang="is-IS" dirty="0" smtClean="0"/>
              <a:t>, áttfætlur og fjölfætlur.</a:t>
            </a:r>
          </a:p>
          <a:p>
            <a:endParaRPr lang="is-IS" dirty="0"/>
          </a:p>
          <a:p>
            <a:r>
              <a:rPr lang="is-IS" dirty="0" smtClean="0"/>
              <a:t>Liðdýrin eru mjög fjölbreyttur hópur lífvera</a:t>
            </a:r>
            <a:endParaRPr lang="is-I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340768"/>
            <a:ext cx="3991471" cy="3842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361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6.6	Gerð og útlit skordýra</a:t>
            </a:r>
            <a:endParaRPr lang="is-IS" dirty="0"/>
          </a:p>
        </p:txBody>
      </p:sp>
      <p:sp>
        <p:nvSpPr>
          <p:cNvPr id="3" name="Staðgengill efnis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is-IS" i="1" u="sng" dirty="0" smtClean="0"/>
              <a:t>Öll skordýr hafa</a:t>
            </a:r>
            <a:r>
              <a:rPr lang="is-IS" dirty="0" smtClean="0"/>
              <a:t>:	 </a:t>
            </a:r>
            <a:r>
              <a:rPr lang="is-IS" dirty="0"/>
              <a:t> </a:t>
            </a:r>
            <a:endParaRPr lang="is-IS" dirty="0" smtClean="0"/>
          </a:p>
          <a:p>
            <a:r>
              <a:rPr lang="is-IS" dirty="0" smtClean="0"/>
              <a:t>6 </a:t>
            </a:r>
            <a:r>
              <a:rPr lang="is-IS" dirty="0" err="1" smtClean="0"/>
              <a:t>fætur</a:t>
            </a:r>
            <a:endParaRPr lang="is-IS" dirty="0"/>
          </a:p>
          <a:p>
            <a:r>
              <a:rPr lang="is-IS" sz="2800" dirty="0" smtClean="0"/>
              <a:t>2-4 vængi</a:t>
            </a:r>
          </a:p>
          <a:p>
            <a:r>
              <a:rPr lang="is-IS" sz="2800" dirty="0" smtClean="0"/>
              <a:t>Höfuð –</a:t>
            </a:r>
            <a:r>
              <a:rPr lang="is-IS" sz="2800" dirty="0" err="1" smtClean="0"/>
              <a:t>frambolur-afturbolur</a:t>
            </a:r>
            <a:endParaRPr lang="is-IS" dirty="0"/>
          </a:p>
          <a:p>
            <a:r>
              <a:rPr lang="is-IS" sz="2800" dirty="0" smtClean="0"/>
              <a:t>Loftop eru á hliðum afturbolsins</a:t>
            </a:r>
            <a:endParaRPr lang="is-IS" sz="2800" dirty="0"/>
          </a:p>
        </p:txBody>
      </p:sp>
      <p:pic>
        <p:nvPicPr>
          <p:cNvPr id="5" name="Staðgengill efnis 4" descr="download (1)"/>
          <p:cNvPicPr>
            <a:picLocks noGrp="1" noChangeAspect="1"/>
          </p:cNvPicPr>
          <p:nvPr isPhoto="1">
            <p:ph sz="half" idx="2"/>
          </p:nvPr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916832"/>
            <a:ext cx="3377555" cy="3744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63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6.6		Skynfæri</a:t>
            </a:r>
            <a:endParaRPr lang="is-IS" dirty="0"/>
          </a:p>
        </p:txBody>
      </p:sp>
      <p:sp>
        <p:nvSpPr>
          <p:cNvPr id="3" name="Staðgengill efnis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s-IS" dirty="0" smtClean="0"/>
              <a:t>Skordýr hafa vel </a:t>
            </a:r>
            <a:r>
              <a:rPr lang="is-IS" smtClean="0"/>
              <a:t>þroskuð skynfæri:</a:t>
            </a:r>
            <a:endParaRPr lang="is-IS" dirty="0" smtClean="0"/>
          </a:p>
          <a:p>
            <a:endParaRPr lang="is-IS" dirty="0"/>
          </a:p>
          <a:p>
            <a:r>
              <a:rPr lang="is-IS" dirty="0" smtClean="0"/>
              <a:t>Samsett augu</a:t>
            </a:r>
          </a:p>
          <a:p>
            <a:r>
              <a:rPr lang="is-IS" dirty="0" smtClean="0"/>
              <a:t>Fálmarar </a:t>
            </a:r>
            <a:r>
              <a:rPr lang="is-IS" sz="1400" dirty="0" smtClean="0"/>
              <a:t>(</a:t>
            </a:r>
            <a:r>
              <a:rPr lang="is-IS" sz="1400" dirty="0" err="1" smtClean="0"/>
              <a:t>Snerting-hiti-raki-lykt</a:t>
            </a:r>
            <a:r>
              <a:rPr lang="is-IS" sz="1400" dirty="0" smtClean="0"/>
              <a:t>)</a:t>
            </a:r>
            <a:endParaRPr lang="is-IS" dirty="0" smtClean="0"/>
          </a:p>
          <a:p>
            <a:r>
              <a:rPr lang="is-IS" dirty="0" smtClean="0"/>
              <a:t>Næm heyrn </a:t>
            </a:r>
            <a:r>
              <a:rPr lang="is-IS" sz="1400" dirty="0" smtClean="0"/>
              <a:t>(staðsett t.d</a:t>
            </a:r>
            <a:r>
              <a:rPr lang="is-IS" sz="1400" smtClean="0"/>
              <a:t>. Á fótum, fálmurum, afturbol…)</a:t>
            </a:r>
            <a:endParaRPr lang="is-IS" dirty="0" smtClean="0"/>
          </a:p>
          <a:p>
            <a:endParaRPr lang="is-I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84784"/>
            <a:ext cx="260985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89040"/>
            <a:ext cx="2088232" cy="1799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811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6.6		 hópar skordýra</a:t>
            </a:r>
            <a:endParaRPr lang="is-IS" dirty="0"/>
          </a:p>
        </p:txBody>
      </p:sp>
      <p:sp>
        <p:nvSpPr>
          <p:cNvPr id="3" name="Staðgengill efnis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s-IS" dirty="0" smtClean="0"/>
              <a:t>Helstu hóparnir eru:</a:t>
            </a:r>
          </a:p>
          <a:p>
            <a:r>
              <a:rPr lang="is-IS" dirty="0" smtClean="0"/>
              <a:t>Bjöllur</a:t>
            </a:r>
          </a:p>
          <a:p>
            <a:r>
              <a:rPr lang="is-IS" dirty="0" smtClean="0"/>
              <a:t>Fiðrildi</a:t>
            </a:r>
          </a:p>
          <a:p>
            <a:r>
              <a:rPr lang="is-IS" dirty="0" smtClean="0"/>
              <a:t>Drekaflugur</a:t>
            </a:r>
          </a:p>
          <a:p>
            <a:r>
              <a:rPr lang="is-IS" dirty="0" smtClean="0"/>
              <a:t>Tvívængjur</a:t>
            </a:r>
          </a:p>
          <a:p>
            <a:r>
              <a:rPr lang="is-IS" dirty="0" smtClean="0"/>
              <a:t>Æðvængjur</a:t>
            </a:r>
            <a:endParaRPr lang="is-I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00808"/>
            <a:ext cx="259080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933056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275956"/>
            <a:ext cx="253365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718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6.6	æðvængjur</a:t>
            </a:r>
            <a:endParaRPr lang="is-IS" dirty="0"/>
          </a:p>
        </p:txBody>
      </p:sp>
      <p:sp>
        <p:nvSpPr>
          <p:cNvPr id="3" name="Staðgengill efnis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s-IS" smtClean="0"/>
              <a:t>Æðvængjur hafa fjóra vængi:</a:t>
            </a:r>
          </a:p>
          <a:p>
            <a:endParaRPr lang="is-IS" dirty="0" smtClean="0"/>
          </a:p>
          <a:p>
            <a:r>
              <a:rPr lang="is-IS" smtClean="0"/>
              <a:t>Býflugur</a:t>
            </a:r>
          </a:p>
          <a:p>
            <a:r>
              <a:rPr lang="is-IS" smtClean="0"/>
              <a:t>Maurar</a:t>
            </a:r>
          </a:p>
          <a:p>
            <a:r>
              <a:rPr lang="is-IS"/>
              <a:t>G</a:t>
            </a:r>
            <a:r>
              <a:rPr lang="is-IS" smtClean="0"/>
              <a:t>eitungar</a:t>
            </a:r>
            <a:endParaRPr lang="is-I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96752"/>
            <a:ext cx="3312368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97152"/>
            <a:ext cx="3048000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221088"/>
            <a:ext cx="3168352" cy="1965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726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6.6		Tvívængjur</a:t>
            </a:r>
            <a:endParaRPr lang="is-IS" dirty="0"/>
          </a:p>
        </p:txBody>
      </p:sp>
      <p:sp>
        <p:nvSpPr>
          <p:cNvPr id="3" name="Staðgengill efnis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s-IS" dirty="0" smtClean="0"/>
              <a:t>Tvívængjur hafa tvo vængi</a:t>
            </a:r>
          </a:p>
          <a:p>
            <a:endParaRPr lang="is-IS" dirty="0"/>
          </a:p>
          <a:p>
            <a:r>
              <a:rPr lang="is-IS" dirty="0" err="1" smtClean="0"/>
              <a:t>Húsflugur</a:t>
            </a:r>
            <a:endParaRPr lang="is-IS" dirty="0" smtClean="0"/>
          </a:p>
          <a:p>
            <a:pPr marL="0" indent="0">
              <a:buNone/>
            </a:pPr>
            <a:endParaRPr lang="is-IS" dirty="0" smtClean="0"/>
          </a:p>
          <a:p>
            <a:r>
              <a:rPr lang="is-IS" dirty="0" err="1" smtClean="0"/>
              <a:t>Mýflugur</a:t>
            </a:r>
            <a:endParaRPr lang="is-I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340768"/>
            <a:ext cx="3528392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645024"/>
            <a:ext cx="2520280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728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6.6 Fullkomin myndbreyting</a:t>
            </a:r>
            <a:endParaRPr lang="is-IS" dirty="0"/>
          </a:p>
        </p:txBody>
      </p:sp>
      <p:sp>
        <p:nvSpPr>
          <p:cNvPr id="3" name="Staðgengill efnis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s-IS" dirty="0" smtClean="0"/>
              <a:t>1) </a:t>
            </a:r>
            <a:r>
              <a:rPr lang="is-IS" dirty="0" smtClean="0">
                <a:solidFill>
                  <a:srgbClr val="FF0000"/>
                </a:solidFill>
              </a:rPr>
              <a:t>Lirfan</a:t>
            </a:r>
            <a:r>
              <a:rPr lang="is-IS" dirty="0" smtClean="0"/>
              <a:t> </a:t>
            </a:r>
            <a:r>
              <a:rPr lang="is-IS" dirty="0" err="1" smtClean="0"/>
              <a:t>skríður</a:t>
            </a:r>
            <a:r>
              <a:rPr lang="is-IS" dirty="0" smtClean="0"/>
              <a:t> </a:t>
            </a:r>
            <a:r>
              <a:rPr lang="is-IS" dirty="0" err="1" smtClean="0"/>
              <a:t>úr</a:t>
            </a:r>
            <a:r>
              <a:rPr lang="is-IS" dirty="0" smtClean="0"/>
              <a:t> eggi.</a:t>
            </a:r>
          </a:p>
          <a:p>
            <a:r>
              <a:rPr lang="is-IS" dirty="0" smtClean="0"/>
              <a:t>2) </a:t>
            </a:r>
            <a:r>
              <a:rPr lang="is-IS" dirty="0" smtClean="0">
                <a:solidFill>
                  <a:srgbClr val="FF0000"/>
                </a:solidFill>
              </a:rPr>
              <a:t>Lirfan étur </a:t>
            </a:r>
            <a:r>
              <a:rPr lang="is-IS" dirty="0" smtClean="0"/>
              <a:t>og étur.</a:t>
            </a:r>
          </a:p>
          <a:p>
            <a:r>
              <a:rPr lang="is-IS" dirty="0" smtClean="0"/>
              <a:t>3) Breytist svo í </a:t>
            </a:r>
            <a:r>
              <a:rPr lang="is-IS" dirty="0" smtClean="0">
                <a:solidFill>
                  <a:srgbClr val="FF0000"/>
                </a:solidFill>
              </a:rPr>
              <a:t>púpu.</a:t>
            </a:r>
          </a:p>
          <a:p>
            <a:r>
              <a:rPr lang="is-IS" dirty="0" smtClean="0"/>
              <a:t>4) </a:t>
            </a:r>
            <a:r>
              <a:rPr lang="is-IS" dirty="0" err="1" smtClean="0"/>
              <a:t>Úr</a:t>
            </a:r>
            <a:r>
              <a:rPr lang="is-IS" dirty="0" smtClean="0"/>
              <a:t> púpunni </a:t>
            </a:r>
            <a:r>
              <a:rPr lang="is-IS" dirty="0" err="1" smtClean="0"/>
              <a:t>skríður</a:t>
            </a:r>
            <a:r>
              <a:rPr lang="is-IS" dirty="0" smtClean="0"/>
              <a:t> svo </a:t>
            </a:r>
            <a:r>
              <a:rPr lang="is-IS" dirty="0" smtClean="0">
                <a:solidFill>
                  <a:srgbClr val="FF0000"/>
                </a:solidFill>
              </a:rPr>
              <a:t>fullvaxið skordýr</a:t>
            </a:r>
          </a:p>
          <a:p>
            <a:endParaRPr lang="is-I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00808"/>
            <a:ext cx="2736304" cy="129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212976"/>
            <a:ext cx="1944216" cy="1465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804" y="4797151"/>
            <a:ext cx="3170476" cy="1741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67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6.6	Ófullkomin myndbreyting</a:t>
            </a:r>
            <a:endParaRPr lang="is-IS" dirty="0"/>
          </a:p>
        </p:txBody>
      </p:sp>
      <p:sp>
        <p:nvSpPr>
          <p:cNvPr id="3" name="Staðgengill efnis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arenR"/>
            </a:pPr>
            <a:r>
              <a:rPr lang="is-IS" dirty="0" err="1" smtClean="0"/>
              <a:t>Úr</a:t>
            </a:r>
            <a:r>
              <a:rPr lang="is-IS" dirty="0" smtClean="0"/>
              <a:t> eggi </a:t>
            </a:r>
            <a:r>
              <a:rPr lang="is-IS" dirty="0" err="1" smtClean="0"/>
              <a:t>skríður</a:t>
            </a:r>
            <a:r>
              <a:rPr lang="is-IS" dirty="0" smtClean="0"/>
              <a:t> dýr sem er </a:t>
            </a:r>
            <a:r>
              <a:rPr lang="is-IS" dirty="0" smtClean="0">
                <a:solidFill>
                  <a:srgbClr val="FF0000"/>
                </a:solidFill>
              </a:rPr>
              <a:t>líkt foreldrum</a:t>
            </a:r>
            <a:r>
              <a:rPr lang="is-IS" dirty="0" smtClean="0"/>
              <a:t> sínum, </a:t>
            </a:r>
            <a:r>
              <a:rPr lang="is-IS" dirty="0" smtClean="0">
                <a:solidFill>
                  <a:srgbClr val="FF0000"/>
                </a:solidFill>
              </a:rPr>
              <a:t>bara minna </a:t>
            </a:r>
            <a:r>
              <a:rPr lang="is-IS" dirty="0" smtClean="0"/>
              <a:t>og með enga vængi.</a:t>
            </a:r>
          </a:p>
          <a:p>
            <a:pPr marL="514350" indent="-514350">
              <a:buAutoNum type="arabicParenR" startAt="2"/>
            </a:pPr>
            <a:r>
              <a:rPr lang="is-IS" dirty="0" smtClean="0"/>
              <a:t>Kallast þá </a:t>
            </a:r>
            <a:r>
              <a:rPr lang="is-IS" dirty="0" smtClean="0">
                <a:solidFill>
                  <a:srgbClr val="FF0000"/>
                </a:solidFill>
              </a:rPr>
              <a:t>GYÐLA.</a:t>
            </a:r>
          </a:p>
          <a:p>
            <a:pPr marL="514350" indent="-514350">
              <a:buAutoNum type="arabicParenR" startAt="2"/>
            </a:pPr>
            <a:r>
              <a:rPr lang="is-IS" dirty="0" smtClean="0"/>
              <a:t>Hefur </a:t>
            </a:r>
            <a:r>
              <a:rPr lang="is-IS" dirty="0" smtClean="0">
                <a:solidFill>
                  <a:srgbClr val="FF0000"/>
                </a:solidFill>
              </a:rPr>
              <a:t>hamskipti </a:t>
            </a:r>
            <a:r>
              <a:rPr lang="is-IS" dirty="0" smtClean="0"/>
              <a:t>nokkrum sinnum og </a:t>
            </a:r>
            <a:r>
              <a:rPr lang="is-IS" dirty="0" smtClean="0">
                <a:solidFill>
                  <a:srgbClr val="FF0000"/>
                </a:solidFill>
              </a:rPr>
              <a:t>stækkar smátt </a:t>
            </a:r>
            <a:r>
              <a:rPr lang="is-IS" dirty="0" smtClean="0"/>
              <a:t>og smátt</a:t>
            </a:r>
            <a:endParaRPr lang="is-I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56792"/>
            <a:ext cx="2481932" cy="1610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212977"/>
            <a:ext cx="2088232" cy="1483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86916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99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6.6	Ófullkomin myndbreyting</a:t>
            </a:r>
            <a:br>
              <a:rPr lang="is-IS" dirty="0" smtClean="0"/>
            </a:br>
            <a:r>
              <a:rPr lang="is-IS" dirty="0"/>
              <a:t>	</a:t>
            </a:r>
            <a:r>
              <a:rPr lang="is-IS" dirty="0" smtClean="0"/>
              <a:t>Fullkomin myndbreyting</a:t>
            </a:r>
            <a:endParaRPr lang="is-IS" dirty="0"/>
          </a:p>
        </p:txBody>
      </p:sp>
      <p:sp>
        <p:nvSpPr>
          <p:cNvPr id="3" name="Staðgengill efnis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s-IS" dirty="0" smtClean="0"/>
              <a:t>Þau skordýr sem taka fullkominni myndbreytingu eru:</a:t>
            </a:r>
          </a:p>
          <a:p>
            <a:endParaRPr lang="is-IS" dirty="0" smtClean="0"/>
          </a:p>
          <a:p>
            <a:r>
              <a:rPr lang="is-IS" dirty="0" smtClean="0">
                <a:solidFill>
                  <a:srgbClr val="00B050"/>
                </a:solidFill>
              </a:rPr>
              <a:t>Fiðrildi</a:t>
            </a:r>
          </a:p>
          <a:p>
            <a:r>
              <a:rPr lang="is-IS" dirty="0" smtClean="0"/>
              <a:t>Bjöllur</a:t>
            </a:r>
          </a:p>
          <a:p>
            <a:r>
              <a:rPr lang="is-IS" dirty="0" smtClean="0">
                <a:solidFill>
                  <a:srgbClr val="0070C0"/>
                </a:solidFill>
              </a:rPr>
              <a:t>Maurar</a:t>
            </a:r>
          </a:p>
          <a:p>
            <a:r>
              <a:rPr lang="is-IS" dirty="0" smtClean="0"/>
              <a:t>Hunangsflugur</a:t>
            </a:r>
          </a:p>
          <a:p>
            <a:r>
              <a:rPr lang="is-IS" dirty="0" smtClean="0">
                <a:solidFill>
                  <a:srgbClr val="002060"/>
                </a:solidFill>
              </a:rPr>
              <a:t>Geitungar</a:t>
            </a:r>
          </a:p>
          <a:p>
            <a:r>
              <a:rPr lang="is-IS" dirty="0" err="1" smtClean="0"/>
              <a:t>Húsflugur</a:t>
            </a:r>
            <a:endParaRPr lang="is-IS" dirty="0" smtClean="0"/>
          </a:p>
          <a:p>
            <a:r>
              <a:rPr lang="is-IS" dirty="0" err="1" smtClean="0">
                <a:solidFill>
                  <a:srgbClr val="7030A0"/>
                </a:solidFill>
              </a:rPr>
              <a:t>Mýflugur</a:t>
            </a:r>
            <a:endParaRPr lang="is-IS" dirty="0">
              <a:solidFill>
                <a:srgbClr val="7030A0"/>
              </a:solidFill>
            </a:endParaRPr>
          </a:p>
        </p:txBody>
      </p:sp>
      <p:sp>
        <p:nvSpPr>
          <p:cNvPr id="4" name="Staðgengill efnis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s-IS" dirty="0" smtClean="0"/>
              <a:t>Þau skordýr sem taka ófullkominni myndbreytingu eru:</a:t>
            </a:r>
          </a:p>
          <a:p>
            <a:pPr marL="0" indent="0">
              <a:buNone/>
            </a:pPr>
            <a:endParaRPr lang="is-IS" dirty="0" smtClean="0"/>
          </a:p>
          <a:p>
            <a:r>
              <a:rPr lang="is-IS" dirty="0" smtClean="0">
                <a:solidFill>
                  <a:srgbClr val="FF0000"/>
                </a:solidFill>
              </a:rPr>
              <a:t>Engisprettur</a:t>
            </a:r>
          </a:p>
          <a:p>
            <a:r>
              <a:rPr lang="is-IS" dirty="0" err="1" smtClean="0"/>
              <a:t>Blaðlýs</a:t>
            </a:r>
            <a:endParaRPr lang="is-IS" dirty="0" smtClean="0"/>
          </a:p>
          <a:p>
            <a:r>
              <a:rPr lang="is-IS" dirty="0" smtClean="0">
                <a:solidFill>
                  <a:srgbClr val="00B0F0"/>
                </a:solidFill>
              </a:rPr>
              <a:t>Skortítur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76169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6.6	Samfélög skordýra</a:t>
            </a:r>
            <a:endParaRPr lang="is-IS" dirty="0"/>
          </a:p>
        </p:txBody>
      </p:sp>
      <p:sp>
        <p:nvSpPr>
          <p:cNvPr id="3" name="Staðgengill efnis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is-IS" b="1" dirty="0" err="1" smtClean="0">
                <a:solidFill>
                  <a:srgbClr val="FF0000"/>
                </a:solidFill>
              </a:rPr>
              <a:t>Skýr</a:t>
            </a:r>
            <a:r>
              <a:rPr lang="is-IS" b="1" dirty="0" smtClean="0">
                <a:solidFill>
                  <a:srgbClr val="FF0000"/>
                </a:solidFill>
              </a:rPr>
              <a:t> verkaskipting</a:t>
            </a:r>
            <a:r>
              <a:rPr lang="is-IS" dirty="0" smtClean="0"/>
              <a:t>:</a:t>
            </a:r>
          </a:p>
          <a:p>
            <a:r>
              <a:rPr lang="is-IS" dirty="0" smtClean="0"/>
              <a:t>Félagsskordýr.</a:t>
            </a:r>
          </a:p>
          <a:p>
            <a:pPr marL="0" indent="0">
              <a:buNone/>
            </a:pPr>
            <a:r>
              <a:rPr lang="is-IS" dirty="0" smtClean="0"/>
              <a:t>Mauraþúfa:</a:t>
            </a:r>
          </a:p>
          <a:p>
            <a:r>
              <a:rPr lang="is-IS" dirty="0" smtClean="0">
                <a:solidFill>
                  <a:srgbClr val="00B050"/>
                </a:solidFill>
              </a:rPr>
              <a:t>Hermaurar</a:t>
            </a:r>
            <a:r>
              <a:rPr lang="is-IS" dirty="0" smtClean="0"/>
              <a:t>: gæta búsins</a:t>
            </a:r>
          </a:p>
          <a:p>
            <a:r>
              <a:rPr lang="is-IS" dirty="0" smtClean="0">
                <a:solidFill>
                  <a:srgbClr val="00B050"/>
                </a:solidFill>
              </a:rPr>
              <a:t>Vinnumaurar: </a:t>
            </a:r>
            <a:r>
              <a:rPr lang="is-IS" dirty="0" smtClean="0"/>
              <a:t>mata drottningu og lirfur.</a:t>
            </a:r>
          </a:p>
          <a:p>
            <a:r>
              <a:rPr lang="is-IS" dirty="0" smtClean="0">
                <a:solidFill>
                  <a:srgbClr val="00B050"/>
                </a:solidFill>
              </a:rPr>
              <a:t>Drottning:</a:t>
            </a:r>
            <a:r>
              <a:rPr lang="is-IS" dirty="0" smtClean="0"/>
              <a:t> Verpir eggjum</a:t>
            </a:r>
          </a:p>
          <a:p>
            <a:endParaRPr lang="is-IS" dirty="0" smtClean="0"/>
          </a:p>
          <a:p>
            <a:endParaRPr lang="is-I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700808"/>
            <a:ext cx="3528391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41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6.1 – dýr eru út um allt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b="1" dirty="0" smtClean="0"/>
              <a:t>Allar lífverur </a:t>
            </a:r>
            <a:r>
              <a:rPr lang="is-IS" dirty="0" smtClean="0"/>
              <a:t>hafa þróast og aðlagast að ólíku umhverfi og lífsskilyrðum og </a:t>
            </a:r>
            <a:r>
              <a:rPr lang="is-IS" b="1" dirty="0" smtClean="0"/>
              <a:t>eru dreifðar um alla jörðina</a:t>
            </a:r>
            <a:r>
              <a:rPr lang="is-IS" dirty="0" smtClean="0"/>
              <a:t>.</a:t>
            </a:r>
          </a:p>
          <a:p>
            <a:endParaRPr lang="is-IS" dirty="0" smtClean="0"/>
          </a:p>
          <a:p>
            <a:endParaRPr lang="is-IS" dirty="0"/>
          </a:p>
        </p:txBody>
      </p:sp>
      <p:pic>
        <p:nvPicPr>
          <p:cNvPr id="7" name="Picture 6" descr="imagesCAHM9X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3068960"/>
            <a:ext cx="2863205" cy="2863205"/>
          </a:xfrm>
          <a:prstGeom prst="rect">
            <a:avLst/>
          </a:prstGeom>
        </p:spPr>
      </p:pic>
      <p:pic>
        <p:nvPicPr>
          <p:cNvPr id="3074" name="Picture 2" descr="C:\Documents and Settings\margretm\Local Settings\Temporary Internet Files\Content.IE5\H8NA2PT2\MC900438018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214686"/>
            <a:ext cx="3143272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6.6	samfélag termíta</a:t>
            </a:r>
            <a:endParaRPr lang="is-IS" dirty="0"/>
          </a:p>
        </p:txBody>
      </p:sp>
      <p:sp>
        <p:nvSpPr>
          <p:cNvPr id="3" name="Staðgengill efnis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s-IS" dirty="0" smtClean="0"/>
              <a:t>Lifa í heitum löndum.</a:t>
            </a:r>
          </a:p>
          <a:p>
            <a:r>
              <a:rPr lang="is-IS" dirty="0" smtClean="0"/>
              <a:t>Sumir reisa stór </a:t>
            </a:r>
            <a:r>
              <a:rPr lang="is-IS" dirty="0" smtClean="0">
                <a:solidFill>
                  <a:srgbClr val="00B050"/>
                </a:solidFill>
              </a:rPr>
              <a:t>húsnæði/hrauka.</a:t>
            </a:r>
          </a:p>
          <a:p>
            <a:r>
              <a:rPr lang="is-IS" dirty="0" smtClean="0">
                <a:solidFill>
                  <a:srgbClr val="00B050"/>
                </a:solidFill>
              </a:rPr>
              <a:t>Þúsundir termíta </a:t>
            </a:r>
            <a:r>
              <a:rPr lang="is-IS" dirty="0"/>
              <a:t>l</a:t>
            </a:r>
            <a:r>
              <a:rPr lang="is-IS" dirty="0" smtClean="0"/>
              <a:t>ifa saman í einum hrauk.</a:t>
            </a:r>
          </a:p>
          <a:p>
            <a:r>
              <a:rPr lang="is-IS" dirty="0" smtClean="0"/>
              <a:t>Foreldrar allra termítanna eru ein </a:t>
            </a:r>
            <a:r>
              <a:rPr lang="is-IS" dirty="0" smtClean="0">
                <a:solidFill>
                  <a:srgbClr val="00B050"/>
                </a:solidFill>
              </a:rPr>
              <a:t>risastór drottning </a:t>
            </a:r>
            <a:r>
              <a:rPr lang="is-IS" dirty="0" smtClean="0"/>
              <a:t>og </a:t>
            </a:r>
            <a:r>
              <a:rPr lang="is-IS" dirty="0" smtClean="0">
                <a:solidFill>
                  <a:srgbClr val="00B050"/>
                </a:solidFill>
              </a:rPr>
              <a:t>eitt frjótt karldýr</a:t>
            </a:r>
            <a:r>
              <a:rPr lang="is-IS" dirty="0" smtClean="0"/>
              <a:t>.</a:t>
            </a:r>
            <a:endParaRPr lang="is-I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84784"/>
            <a:ext cx="2965127" cy="2726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 descr="http://www.google.is/url?source=imglanding&amp;ct=img&amp;q=http://www.stefanjon.is/myndir/Malavi_2012/termitastulka.jpg&amp;sa=X&amp;ei=3pK3ULLdAoTS0QWOxYCQCQ&amp;ved=0CAkQ8wc&amp;usg=AFQjCNFXl__uFQzRq-rKwRCyOgknmhoNG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437112"/>
            <a:ext cx="2667000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48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6.6	 Nytsöm skordýr</a:t>
            </a:r>
            <a:endParaRPr lang="is-IS" dirty="0"/>
          </a:p>
        </p:txBody>
      </p:sp>
      <p:sp>
        <p:nvSpPr>
          <p:cNvPr id="3" name="Staðgengill efnis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s-IS" dirty="0" smtClean="0">
                <a:solidFill>
                  <a:srgbClr val="FF0000"/>
                </a:solidFill>
              </a:rPr>
              <a:t>Silkifiðrildi: </a:t>
            </a:r>
            <a:r>
              <a:rPr lang="is-IS" dirty="0" smtClean="0"/>
              <a:t>spinnur silkiþráð : Notað í fatnað.</a:t>
            </a:r>
          </a:p>
          <a:p>
            <a:r>
              <a:rPr lang="is-IS" dirty="0" smtClean="0">
                <a:solidFill>
                  <a:srgbClr val="0070C0"/>
                </a:solidFill>
              </a:rPr>
              <a:t>Býflugur:</a:t>
            </a:r>
            <a:r>
              <a:rPr lang="is-IS" dirty="0" smtClean="0"/>
              <a:t> Hunang og vax frá þeim.</a:t>
            </a:r>
          </a:p>
          <a:p>
            <a:r>
              <a:rPr lang="is-IS" dirty="0" smtClean="0">
                <a:solidFill>
                  <a:srgbClr val="002060"/>
                </a:solidFill>
              </a:rPr>
              <a:t>Hunangsflugur: </a:t>
            </a:r>
            <a:r>
              <a:rPr lang="is-IS" dirty="0" smtClean="0"/>
              <a:t>frævarar ávaxtatrjáa: fáum ávexti á trén.</a:t>
            </a:r>
            <a:endParaRPr lang="is-I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124744"/>
            <a:ext cx="175260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852936"/>
            <a:ext cx="2371725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769" y="4776986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491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6.6	 skordýr sem meindýr</a:t>
            </a:r>
            <a:endParaRPr lang="is-IS" dirty="0"/>
          </a:p>
        </p:txBody>
      </p:sp>
      <p:sp>
        <p:nvSpPr>
          <p:cNvPr id="3" name="Staðgengill efn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Skordýr sem:</a:t>
            </a:r>
          </a:p>
          <a:p>
            <a:r>
              <a:rPr lang="is-IS" dirty="0" smtClean="0">
                <a:solidFill>
                  <a:srgbClr val="FF0000"/>
                </a:solidFill>
              </a:rPr>
              <a:t>Bera sjúkdóma</a:t>
            </a:r>
          </a:p>
          <a:p>
            <a:r>
              <a:rPr lang="is-IS" dirty="0" smtClean="0"/>
              <a:t>Flær</a:t>
            </a:r>
          </a:p>
          <a:p>
            <a:r>
              <a:rPr lang="is-IS" dirty="0" smtClean="0">
                <a:solidFill>
                  <a:srgbClr val="00B050"/>
                </a:solidFill>
              </a:rPr>
              <a:t>Höfuðlús</a:t>
            </a:r>
          </a:p>
          <a:p>
            <a:r>
              <a:rPr lang="is-IS" dirty="0" smtClean="0">
                <a:solidFill>
                  <a:srgbClr val="00B0F0"/>
                </a:solidFill>
              </a:rPr>
              <a:t>Í </a:t>
            </a:r>
            <a:r>
              <a:rPr lang="is-IS" dirty="0" err="1" smtClean="0">
                <a:solidFill>
                  <a:srgbClr val="00B0F0"/>
                </a:solidFill>
              </a:rPr>
              <a:t>skógrækt-</a:t>
            </a:r>
            <a:r>
              <a:rPr lang="is-IS" sz="2400" dirty="0" err="1" smtClean="0">
                <a:solidFill>
                  <a:srgbClr val="00B0F0"/>
                </a:solidFill>
              </a:rPr>
              <a:t>birkifeti</a:t>
            </a:r>
            <a:endParaRPr lang="is-IS" sz="2400" dirty="0" smtClean="0">
              <a:solidFill>
                <a:srgbClr val="00B0F0"/>
              </a:solidFill>
            </a:endParaRPr>
          </a:p>
          <a:p>
            <a:r>
              <a:rPr lang="is-IS" dirty="0" smtClean="0"/>
              <a:t>Grænmeti- </a:t>
            </a:r>
            <a:r>
              <a:rPr lang="is-IS" sz="2400" dirty="0" smtClean="0"/>
              <a:t>kálfluga.</a:t>
            </a:r>
          </a:p>
          <a:p>
            <a:r>
              <a:rPr lang="is-IS" sz="2400" dirty="0" smtClean="0">
                <a:solidFill>
                  <a:srgbClr val="7030A0"/>
                </a:solidFill>
              </a:rPr>
              <a:t>Malaría – </a:t>
            </a:r>
            <a:r>
              <a:rPr lang="is-IS" sz="2400" dirty="0" err="1" smtClean="0">
                <a:solidFill>
                  <a:srgbClr val="7030A0"/>
                </a:solidFill>
              </a:rPr>
              <a:t>móskítófluga</a:t>
            </a:r>
            <a:endParaRPr lang="is-IS" sz="2400" dirty="0" smtClean="0">
              <a:solidFill>
                <a:srgbClr val="7030A0"/>
              </a:solidFill>
            </a:endParaRPr>
          </a:p>
          <a:p>
            <a:r>
              <a:rPr lang="is-IS" sz="2400" dirty="0" smtClean="0"/>
              <a:t>Svefnsýki- tsetsefluga</a:t>
            </a:r>
            <a:endParaRPr lang="is-IS" sz="24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848" y="1700808"/>
            <a:ext cx="121920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 descr="http://t3.gstatic.com/images?q=tbn:ANd9GcTbndoZU5rqanyHZN1YNnZr33XHjmkpiBG5cMYGGXhH_ryGB2l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101" y="134076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data:image/jpeg;base64,/9j/4AAQSkZJRgABAQAAAQABAAD/2wCEAAkGBhESEBUUExIVFBUUGBgWFhQVFBcVFhUSFBUVFRYXFhUXHSceFxwjGRQUHy8gIycpLCwsFR4xNTAqNSYrLCkBCQoKDgwOFQ8PFyocHBwpKSkpLCkpMCkpKSwpKSksKSkpKSkpKSwpLCwpKSwpKSksLCkpKSkpKSksKSkpKSksKf/AABEIAMABBwMBIgACEQEDEQH/xAAcAAACAgMBAQAAAAAAAAAAAAAABQEGAgQHAwj/xABIEAABAwICBAgJCwMDBAMAAAABAAIDBBEFIQYSMUEHEyJRVGFz0RcyQnGBkZKxshQWIzQ1UmJyk6HBJDPwJUOCFaLh8URTY//EABkBAQADAQEAAAAAAAAAAAAAAAABAgMFBP/EACQRAQACAQMFAAIDAAAAAAAAAAABAhESEzIDBCExUkFxIlFh/9oADAMBAAIRAxEAPwDpOj2j1K6lgc6nhJMTCSY2kklo25JkNG6Po0P6Te5GjedHT9lH8ATRTMsq1rpK/m1R9Gh/Sb3Kfm1R9Gh/Tb3JohMraalfzao+jQ/pt7kfNqj6ND+m3uTRCZNFSv5tUfRof029yPm1R9Gh/Tb3JohMmipX82qPo0P6be5Hzao+jQ/pt7k0QmTRUr+bVH0aH9Nvcj5tUfRof0m9yaIsmTRUknwSgYWh0EDS82beNuZGdti9Ro1R9Gh/Sb3KrcK+sDQkOLf6kMJ65BqN/wC4tVo0cxEyw3ceWxz2P3ZscW5+e10ynTVn82qTo0P6Te5QdGqTo0H6TdnqTRa9VVCNjnnINBJ8wFyRzpk01U3GMUw6nq2U5pInki8jmRNPFDndlsVgiwKicA5tPAWu3iNlrbjszXN9BMehbU1tXUEumqHlrIWAvfxTNlmbrj3q3YPPURktjj4iGR14uPdy2ki7mCPcNp270yjRU/OjVGNtND5+LZ3JZWtwyM24mFzvuMiaXe6yyxHE4WgiWTjXjaxmQ9Sr7tIeVaKO34WZW/Mo1J0VblWY/Iw6Bo55mMB9AaD+6T1VVA3kvZCXnZFDTRud6XHIetTVPe7+5KG38iPb6X7vUtQPY3IHLmbkP+Tk1G3V4TYVFJthZF+TlO9Ldi2MPwp7CbCFw8kSwMJJ3axF7BeMOIa7tSBhld9yEXsfxP3DrVvwPRWfJ05bFfyIzd3mMmV/UmpM9OkPbR+ggn1xLRQNcy13NjaWOP4TZOPm1R9Gh/Sb3LepqZrGhrW2A2d691OVdFSv5tUfRof029yPm1R9Gh/Tb3JohMmipX82qPo0P6be5Hzao+jQ/pt7k0QmTRUq+bNH0aH9Jvcj5s0fRoP0m9yaqCFGTRVzbhXw2GCiD4oYmO41oLhG0bnX3IWxw2j/AE4dqz3OULes+HO68Vi636M/U6fso/gCZpXoz9Tp+xj+AJqsZdGvEIQpULoQpQghClCCFDnAC5yCySTTV9qCfO3JtcGxF3AXugbsmaRcG4OxZa65fgGNPwus+S1MhdBOA6CR23WO7/NitVZpvExjniOTVF7Pewxi/VrgXCBXwxM/07jQc4JYZfMGytJPqC3MKxFkE0pe4NbUMjnaAeUSWNDrN6zmq/i2mcVSJKed7RexEUXKLwAHC782gdRWthmkE2uww0MZ8kyyEnVY3de9t25Er3UYrUPb9FGGD78v8M3qoaaythpi+eU1EshDWQnkxAnadTbYedZV2lLdca0gfIcgxty1p9CX4hos+pc2eqk1WtzA1mhoHOQc0PDZOmlLRwxxxR2eRmyNmsdb8/MtN+J1tRyiwQt8kE3f5zzX2LGlq6OF5EDHTyHyo43vJ6i+xa0LfbhGKVHiQsp2nypzrn2Y3AoF9PGXZyO5TfJGfrUTVkQNri/3b8r1bVu4loPLTtbNUTvnaDaSOMBkerz5jWy86vuCYLSMja6GNoDhrA21ib9ZQc8p8BrJzaKEtB8uW7bDnAO1WHDuDCPI1UrpiPIHJjPUW7T61dmNG7+V6Ihp0OGRQt1Yo2MaPJaLfutrVWSEGNlKlCCEKUIIQpQghQVJUFBz7hs+zh2rPc5Cnhs+z29q33OULenpy+4j+a26M/U6fsY/gCapVowf6On7GP4AmoWMujTiFKhSoXCEIQCEIQCR6bRa1DMN1hfzBwKdFyovCfpUIImwgX4wFz+qMf8AnVUZFN064QKeme2RrGzVQAEbXi7YY9xtz9ypOm+IVL6iNtRXGcvYHyNjcWwxXvZjWDklVd+KOkqHTPaHmQnku2Z9y2oaR1VUtYA03s0ADVGqDtJ3bdq006fZHlaMNglY2MRwtcLHWkdcFzTflu5hbL0JpjOksvJiY9oGqG8gkMAPmzJvzrw0hldLUR0zS8M1S15hzJ1G3sBsOzak2DU0T6iVusWviZrwggfSyNNixw3HVufQs5tC0Q2mY62lJsNeUmxe8Gw6wBkmWH8IFCHXqoZqgki51zqjzNBsR6EsxiSpfZ7mxNdKLNaG+R97YlGMaJTRASt5Y2u1RbUvzfusq9SJ/K80dcx3hUpIKIOw5kfGuIYI9UNLb73W27U54K9N5q6GRlTYVETrOsANZpAdcD0rilHSinoxNIAZCXat87awtcjq233LY0bxqVhErJNWRwILxnymguBtvBtb0rWJifSkxMPpqSJrmlrgCCCCOceZVfAJXUlQaOQksfd9M87xvYT1XFgqRo3w4SltqmAOLbaxj2gb+TvKub8VpMVpiKeUCVnLZfJ8bx4pI5lM+FVvYc/89a9Uj0YxszxnjGlk0fImYdocN4/CdxTnX/zqUZGaEIUgQhCAQhCAQhCCCoKkqCg5/wANn2e3tW+5yEcNn2e3tW+5yFtT05nccz7RnFoxDTxOOq8wx6t8tbkDxedWIFV/CMNimoadsjQfooy07CDqCxB51sRxVMQ5LhM0bnZPt1nespdCnE5UpbS4zG42N2P+6/I+i+1b91C7NCAhAIQhBg5cH4ba4/K3xg56rAD91pbc/uu8OXz5wyM/1GXedWP4VS3jH7WiMqHo7gfygvDZGxvYzWaHHJ7uYncmgpZYOTKwxudmxzvEcPwu3gpfojLqVQvsOsCrTozWMq6eSjmN3NcXQvdtY+51R5ss1fq38r1jEt7Q4ziSR1O0CVzdRwI/ttIzLfXe6VYlhnybFWi5eREXOcRvcLEt67lGAaTSUE+sYw58Qc17HbRtBvzttmPOtXFdIPlVfHKGBmsHDVGzVIJvfzgLzxOYlrbOY8LPHonI6kirW1WubiMscORGBkbndnZGIyztIpXxGOV/J2ZFh8Z3mtZM+Devjc19NIfoqhr2uB8l7CBYc2/1KMPZNVVhD3iQU/8ATxP3vDPGefPcepYdTTEREJpq1T/jOhii1wHwh4ADQCOTltPp2Kq6V4FFTVLX05HF1B8QH+3Kzl2aOY6tl3qXR2nfE1hYBqjIjIjnN/WqfjPB3KaiKdrhMyK5bCRY3NxfW2bCtenW/TZ36kW8uGYvTSMk4xhcGvuSRsZL5QPVe6yotLJoZYpmnUmjPJkaPGbvbIy/K3b10OXCqiKpqKRoax1Qxz2Nk5QLTm8N6wSAl/B7oK1xeaqMFubDC4bLHa6+Y6ivTbraYzZSK5McG4WJTK2d8TS6wbM6LIOjH3m87bk3612nCMTiqIWSxODmPF2ke5fPXCBoMyh1JqR7msfdpjcbm/V1Lw0V06rcOc2IhzG7RHICGkHMho3X5+tTFotGYVtGH0zdSkGielMdfAJowRnquYfJIyPnzG1PmhFUoQhAIQhAIQhBBUFSVBQc/wCGz7Pb2rfc5COGz7Pb2rfc5C2p6czuOa2aMj+jp+yj+AJoAlejH1On7KP4Amqyl0KcXhV0bJBZ7Qff6xmlUmH1MRJgkDx/9UuwfkcMx6SnZUWULkkOlUYyma+Bwys4XblvDm5JnS4lE/xJGOHU4Er0kha4Wc0EdYB/ZJsQ0KpJc+L4s88TnR/DZQHxKCqxHog+P+1Wzs5g60nx3WZp8Tj8WSGcDdICxx9kWQWJxXCOFXSCmlnLowHtYbSv1XDWLOTqNdsNs7+ZdKGmzo7trKWSmNj9LYPhO692Eut5wuCaX41OS+lAvT8cZhqxDynFxexwFy06xNjzoFGEztdU6zG6rS/kgbgb7Vc8J4NsRLPlcTQAy5a12T3tGZFvNsWhBhNITTVVMXBnHNikjf4xdewdYZAL6XjaAAOoWHVZLViVovh8344XEtqowNbxZGkbXD73uSTEInSMZUhoa7XGs1mxtjt6sveuyaY6JcVK6djbwyf3mDyXX8YdSr+i2iAqDXQMcA12q6OQC7QS1vJN968VdcWmMPda0TTJTotUP4ycNY6QOtJqsA1w0jaOrzK56Ftm15JTTlkcOfKBDn3vrWHOLD1pPg1LJh+M0rZWiPjWcRyfFcGjaD6F2TV9R3f5tV47eM6pl557icYgQODhcZ3F/WvUBK6I8S8xnxSbx9XO3+fSmYevXnLzqBwsUJZFFXMHKo3az7bTCTyhfmvqn0Jp/wBKjrI46qBwZJI1p1h4r7jY8b7dSsOIULZonxPALZGlpB2WIsqJwR1Tom1GHy/3KOVwbffC4nUc3qsFW1YtGJTEzDWx7Rgvqon1rbww31C25a952XAzHpSLhkwyJ9EyoZbWhcLEEZsNm2vvtddnfEHZEAjfcZFVfH+DSkqtUO1mhpvqNJ1HfmbsVK10yvFv7cM0d0lrcImidY8XMA/iz4r4za584vuX0bgePQ1ULJInZPFwDketVLS/g++W04g1QxzMo5G7GAZW57W3J3o5oiKeijp3v1nRi3GN5J9FvctVZmFk1lkkbqienP0gM0Y8to5bR+Joyt5s0ypMSjlF2OB6th9RzRVtIWJd1KdZBKFAKNZAKCo1wpJQc+4bPs4dqz3OQjhpF8OHat9zkLavpyu5zrW7Rn6nT9lH8AXpV45TxO1ZJWMda9nGxsdhXlox9Tp+xj+ALYrMHglN5ImPNrXc25sFlLpU4tX52URy+Ux3891LtJ6Yf7gd5gVmzRukbsp4x/xst9kTWjIAAbgFC5Q/SMkcimnf5mAD13WEeJ1sni0oZ2khaf2BunwUoK62hxFzruqIowfJbEHm35jZQ/RuocbvrZSOZjQz3FWJ2xa1RVMY0ue4NaNt8redAmqtHpuIfGype4kXGvyjcZgEk7Ccj518+6T1dZA/5Nq6kl3OkBF+U43tG4+QLm3VZdvx/TOdoa2jo5qgyZB9rNHXc+T1qh1+CyYviMLJwxph/u8W7XFrZhzhblXtluzUZ84HLcNxSRsrI3eLxjHFv4gcl9T4JpNBUPkijceMp7NkjO0XAIK5dws6OYXSUrI6eNjawvZxYbYyubfMu5x1roWimjTYpZKxz3SS1LWZnyI2jJg9JPrU/lGFilha5ha4XaQQQd4K1cLwWGnBbEwMBzNkyZsUlE5nDmXDNCY2UlYNtNOy/wCV5sV0iGS7WncQD6wkHCFg3yrDaiIW1iwlv5xmF76D1LpMOpnv8YxN1vzWzUBrVUrZG6pv1EZEHnB3JLUY66kIbUgmPY2oA5PUJAPFPXndWBI8ZrZZAYYGhxOTnOF2tByP7KQ4gqWvaHNcHA7CDfauZ6dPOHYxS4gL8VP/AE9Rttu1TbZz5q36JaHRUDHBjnuc86zySSL/AIGnxR1LLTPRtmIUclO4HlC7HfdkGxx6wdyB9G4GxHNf1rO6pHBrpS6aN1JUM4uro7RyMvk9o8WRnODzK6B1/wDN6CbedSsghBhZL63BYpcy3Vd99h1Xe2M0yUFwQV/5FXQj6KRs7RsZNyHW65BclSzSKdn92jlB54rPb6zb3J2+cDZmvIySHYAOsoF7dKGHbDM3zs/8rGfSmNo8R9+Yi38rdfQPd40h8zVjFgcIN+LDjzlBX5dM6h1xBSueee5t7kulh0gqDyZIKZu8OZruA/ZdAYwDIABSUHIuEbBamDDiairNQXTMObA0N5LsgLoTzhs+z29q33OQt6+nL7jOtbdGPqdP2MfwBNLJXox9Tp+xj+AJqsZdGnFFlNkFQ+QAXJAA3nIetQuNZGukNbpMxriyEGok3Nj2f8n+Lb0ryZg1VUZ1Uuo0/wCxESBbmc/b6ig2q7SVoJZC3j5dmow3AP437G+laUGjsszxJWPDtU3ZAzkxsP4r+MfSnlDh0cLdWNgaOrafOdp9K2B/n+FArx2gMtO6NkppwRnIwDWbGPG1ebK4XJcAxN76maLCYbkfQsmNzHEwePK9+xzyRcC981dOFnSB0NK2mivx9Y9sLLbWtcbOcfRcKy6N4BHR0scDGhoY0NJtYkgZkkbc+dVmPKVVPBvDBRzOllMtRINeSqfm4keT1M6grfo8CaSHW26gv5xsSbTedzhDSsPKqXhp5+KHjW/ZWmKOwAGwCw9CmPcoZtQVje21QZhzqRrYpHeCQfhI/ZKdAnf6dB+VNsSmHEyZ+Qfcq/oTOP8Ap1ML58WL+lQLI8l2QyG9ZxQBuxabsQa0Lxdil9ikNbAoc1aENStttS3eUFP030Wk1219EAKuBp5IyE8e0xv5zzHcSn2jWkEdbTiVmV8pGnJ0crfGY4biEz40Kl49TmgqDXU4JieQKuFu8bOPa0bS3K9toagvN1BK8aStjkY17HBzXAFrhsIIuF7hBhYqeLWaEEBoRZShAWUWUoQQoKkqCg5/w2fZ7e1b7nIRw2fZ7e1b7nIW1PTmdxzWzRn6nT9jH8ATVKtGfqdP2MfwBNVlLoV4tfEYpHROET9R5HJdYGx57HIqlO0NrnP1p6n5SRuc90LPMWRDVd6Qr6jVChcjw6CojFhDCwb+Lv8AvkmTZJPuj1rbshB4CR33VmHG+xei1qp5bG8jMtaSPPYoOc00BxHSEynODD26reYzuH8A3XSZH5Z+lVrQDBBT0pc4Wkme+aQnaXOJtc/lsp0t0mbFBxcLtaeX6ONozs47ST1C6DTwmobU4jNVOP0cF4IeYuv9I4ekN9StDsRaq3h1AIYGRNHJaPG3uf5RJ3lbLWFVG9VYnklkuKOWc9K6y0/kpOSkeOI4q7ipM9rD7ks0UrXChp8/9tq3MZoXNppXWtZjv4Wlo7TWpYRzMCBq6qJ3r1hmIXiKY8y2qelQbbao2WbJnc62IKAWWw3Dwg8WyGyhzSRYi9xYg7A07R6c/Wt1lEvZlKmBR8Aifh1S6nc4mlmdrUzj/tSOzdETzX1iFfowleN4GypgdE7I+Mx33XjNrhzZrR0PxqSRjoZ8qiEljx98DIPHOCBf0qIFkUrDmWasBCEIBCEIIKgqSoKDn/DZ9nt7VvuchHDZ9nt7VvuchbU9OZ3HNbNGfqdP2MfwBNUq0Z+p0/Yx/AE1WUuhXiFKhSoXCEIQQVi7m/wrMrG6Cu1+F1M7yHycVA0+KzxnADe7cFraPYRG6Z1RqDUZyIr9WTn+e4/deukOPxlxga/ZnIWnMN+6Os7PStzD4XyNaA3iogBqs8ojnKDdks7JoB67bFnDRgLYiiDRYBZhBo1MS86agG1MdQKbIEulcTRRVGXkFLNH8PHyaHs2pppj9Rn62fyEYFDaCIc0bVA224a22xZDDgFuBSpGqKdZBhWwoQYNKzBRqqNVBGokePYU4ObURD6WPI28qPeDzp+vOcm2Q/8AXm3oPKkqg9jXDY7Z/NucLY1lXavjaR/GsaXQON5Ixm6M/fZ1c46k5gro3sEjXgscLg3y9aDaQsI5ARkQVndAIQhBBUFSVBQc/wCGz7Pb2rfc5COGz7Pb2rfc5C2p6czuOa2aM/U6fsY/gCapVoz9Tp+xj+AJqspdCvEKVClQuEIQghxyXO9ItM6qqldSYXGXuB1Zau1ooxnrNaT47st1wNYLob2Agg7DkvGkoI4makbGsaM9VgDRc7cggrGimgzaZodI7jZNpJzGscze/WrYwZ/5+yyDQgNQShCEAoKlCBTpKwuo5R+H+Qtqgjs0DmaAvHSBv9NL+Q/tZZYPNrwxu+8wFQN8KVAUqQIQhAIQhAKCpQgweQQQfUqtiWGOp3OlhaZIXZzQDcfvxDq3jqVpexecbhe1u5Amw7FouSAdaOQWjeN/O1w3OBunrAqxitAaZzpY2a0DjrSxNHKY4/70Q3W2kZbztXtheLvY60sgkjeNaKUCwLTuNt6CyIXjFOHC7TcL2QQVBUlQUHP+Gz7Pb2rfc5COGz7Pb2rfc5C2p6czuOa2aM/U6fsY/gCapVoz9Tp+xj+AJqspdCvEKVClQuEIQgEIQgEIQgEIQgEIQg1q5t4njna73JPoVVa9HAf/AMwPSE9lbySOcEfsqdwfziz47/2nObbzFBdApUBSgEIQgEIQgEIQgF5yw36l6IQL5JCw8oXByvtyWnPRMYzkND4iSXNHkk7XMH8Jy9oORzBS+bDnNN4nWP3T4qDLCImiFoa7WbtB6kw1lV31RgfrBhZfOSLyCfvxn73VvVhpatsjA5hDmneg91BQEFBz/hs+z29q33OQjhs+z29q33OULanpzO45rboz9Tp+yj+AJoqVgvCDh8VLAx9Q1rmxRgjVdtDQOZbp4TMMH/yW+y7uWcw9lepSI5LQhVY8JuF9Kb7Lu5HhOwvpTfZf3KML7lPpaUKreE7C+lN9l/cjwnYX0pvsv7kNyn0tKFVvCdhfSm+y/uR4TsL6U32X9yG5T6WlCq3hOwvpTfZf3I8J2F9Kb7L+5Dcp9LShVbwnYX0pvsv7keE7C+lN9l/chuU+lpQqt4TsL6U32X9yPCdhfSm+y/uQ3KfS0lct0fqHU2kNTTu2S3nYPwv25ej91aPCdhfSm+y7uVcxHGsKmxKCtbWta6FrmOAa7ltyyJtu/lDdp9OmN3/5kpVVHCdhe35U32X9ynwnYX0pvsv7kNyn0tKFVvCdhfSm+y/uR4TsL6U32X9yG5T6WlCq3hOwvpTfZf3I8J2F9Kb7L+5Dcp9LShVbwnYX0pvsv7keE7C+lN9l/chuU+lpQqt4TsL6U32X9yPCdhfSm+y/uQ3KfS0oVW8J2F9Kb7L+5HhOwvpTfZf3IblPpZZYWuFnC6rNdo3PC8y0MoY47YJAXRP6gBm09anwnYX0tvsu7lj4TMK6U32X9yG7T6ajOEmOF4jr4ZKN+zXILoT18a0arRfnKt1JWslaHxva9h2OY4OafSFV6rhBweRurJPG9vM5jnD1FqX4PpNgVI5zoKgMD9rRxhZf8LCLN9CjBuU+hw1fZ7e1b7nISfhQ0vo6uhDIJ2ucJWk5O2Wd1IW1ZxDwdWYtbMW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s-IS"/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895" y="3212976"/>
            <a:ext cx="2486025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3" name="Picture 9" descr="http://www.google.is/url?source=imglanding&amp;ct=img&amp;q=http://upload.wikimedia.org/wikipedia/commons/8/8d/Tsetse_fly.png&amp;sa=X&amp;ei=aZe3UMvTDOS80QXR8IHwDg&amp;ved=0CAkQ8wc&amp;usg=AFQjCNEhJjDCRfmuQn0i6gaGa3h6_Onf1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365104"/>
            <a:ext cx="2914650" cy="208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54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42626"/>
            <a:ext cx="3587356" cy="1937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ill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>
            <a:normAutofit fontScale="90000"/>
          </a:bodyPr>
          <a:lstStyle/>
          <a:p>
            <a:r>
              <a:rPr lang="is-IS" dirty="0" smtClean="0"/>
              <a:t>FISKAR – FYRSTU HRYGGDÝRIN	</a:t>
            </a:r>
            <a:endParaRPr lang="is-IS" dirty="0"/>
          </a:p>
        </p:txBody>
      </p:sp>
      <p:sp>
        <p:nvSpPr>
          <p:cNvPr id="3" name="Staðgengill efnis 2"/>
          <p:cNvSpPr>
            <a:spLocks noGrp="1"/>
          </p:cNvSpPr>
          <p:nvPr>
            <p:ph idx="1"/>
          </p:nvPr>
        </p:nvSpPr>
        <p:spPr>
          <a:xfrm>
            <a:off x="457200" y="1268760"/>
            <a:ext cx="7239000" cy="5186976"/>
          </a:xfrm>
        </p:spPr>
        <p:txBody>
          <a:bodyPr/>
          <a:lstStyle/>
          <a:p>
            <a:r>
              <a:rPr lang="is-IS" dirty="0" smtClean="0"/>
              <a:t>Allir fiskar, froskdýr, skriðdýr, fuglar og spendýr hafa innri stoðgrind með hrygg og eru því HRYGGDÝR.</a:t>
            </a:r>
          </a:p>
          <a:p>
            <a:r>
              <a:rPr lang="is-IS" dirty="0"/>
              <a:t> </a:t>
            </a:r>
            <a:r>
              <a:rPr lang="is-IS" dirty="0" smtClean="0"/>
              <a:t>Stoðgrind fiska er ýmist </a:t>
            </a:r>
            <a:r>
              <a:rPr lang="is-IS" dirty="0" err="1" smtClean="0"/>
              <a:t>úr</a:t>
            </a:r>
            <a:r>
              <a:rPr lang="is-IS" dirty="0" smtClean="0"/>
              <a:t> brjóski eða beini og því fiskum skipt í tvo hópa:</a:t>
            </a:r>
          </a:p>
          <a:p>
            <a:pPr lvl="1"/>
            <a:r>
              <a:rPr lang="is-IS" dirty="0" smtClean="0"/>
              <a:t>Brjóskfiskar </a:t>
            </a:r>
            <a:r>
              <a:rPr lang="is-IS" dirty="0" err="1" smtClean="0"/>
              <a:t>t.d</a:t>
            </a:r>
            <a:r>
              <a:rPr lang="is-IS" dirty="0" smtClean="0"/>
              <a:t> hákarl</a:t>
            </a:r>
          </a:p>
          <a:p>
            <a:pPr lvl="1"/>
            <a:r>
              <a:rPr lang="is-IS" dirty="0" smtClean="0"/>
              <a:t>Beinfiska </a:t>
            </a:r>
            <a:r>
              <a:rPr lang="is-IS" dirty="0" err="1" smtClean="0"/>
              <a:t>t.d</a:t>
            </a:r>
            <a:r>
              <a:rPr lang="is-IS" dirty="0" smtClean="0"/>
              <a:t> </a:t>
            </a:r>
            <a:r>
              <a:rPr lang="is-IS" dirty="0" err="1" smtClean="0"/>
              <a:t>ýsa</a:t>
            </a:r>
            <a:endParaRPr lang="is-IS" dirty="0"/>
          </a:p>
          <a:p>
            <a:pPr marL="292608" lvl="1" indent="0">
              <a:buNone/>
            </a:pPr>
            <a:endParaRPr lang="is-IS" dirty="0" smtClean="0"/>
          </a:p>
          <a:p>
            <a:pPr marL="292608" lvl="1" indent="0">
              <a:buNone/>
            </a:pPr>
            <a:endParaRPr lang="is-I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3055"/>
            <a:ext cx="3571875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699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48720"/>
          </a:xfrm>
        </p:spPr>
        <p:txBody>
          <a:bodyPr/>
          <a:lstStyle/>
          <a:p>
            <a:r>
              <a:rPr lang="is-IS" dirty="0" smtClean="0"/>
              <a:t>Næm skynfæri</a:t>
            </a:r>
            <a:endParaRPr lang="is-IS" dirty="0"/>
          </a:p>
        </p:txBody>
      </p:sp>
      <p:sp>
        <p:nvSpPr>
          <p:cNvPr id="3" name="Staðgengill efn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Fiskar eru með MISHEITT </a:t>
            </a:r>
            <a:r>
              <a:rPr lang="is-IS" dirty="0" err="1" smtClean="0"/>
              <a:t>blóð</a:t>
            </a:r>
            <a:r>
              <a:rPr lang="is-IS" dirty="0" smtClean="0"/>
              <a:t>.</a:t>
            </a:r>
          </a:p>
          <a:p>
            <a:r>
              <a:rPr lang="is-IS" dirty="0" smtClean="0"/>
              <a:t>Fiskar heyra, sjá vel, eru með gott bragð og lyktarskyn og eru einnig með skynfæri sem heitir RÁKIN.</a:t>
            </a:r>
          </a:p>
          <a:p>
            <a:r>
              <a:rPr lang="is-IS" dirty="0" err="1" smtClean="0"/>
              <a:t>Rákin</a:t>
            </a:r>
            <a:r>
              <a:rPr lang="is-IS" dirty="0" smtClean="0"/>
              <a:t> greinir þrýstingsbreytingar og hreyfingar í vatni.</a:t>
            </a:r>
          </a:p>
          <a:p>
            <a:pPr marL="0" indent="0">
              <a:buNone/>
            </a:pPr>
            <a:endParaRPr lang="is-I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333807"/>
            <a:ext cx="4968552" cy="2103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929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Hákarlar</a:t>
            </a:r>
            <a:endParaRPr lang="is-IS" dirty="0"/>
          </a:p>
        </p:txBody>
      </p:sp>
      <p:sp>
        <p:nvSpPr>
          <p:cNvPr id="3" name="Staðgengill efn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Flestir fiskar eru rándýr</a:t>
            </a:r>
          </a:p>
          <a:p>
            <a:r>
              <a:rPr lang="is-IS" dirty="0" smtClean="0"/>
              <a:t>Ekki allir hákarlar eru hættulegir, margar tegundir lifa bara á dýrasvifi.</a:t>
            </a:r>
          </a:p>
          <a:p>
            <a:r>
              <a:rPr lang="is-IS" dirty="0" err="1" smtClean="0"/>
              <a:t>Húð</a:t>
            </a:r>
            <a:r>
              <a:rPr lang="is-IS" dirty="0" smtClean="0"/>
              <a:t> hákarla er alsett smáum göddum og kallast skrápur.</a:t>
            </a:r>
          </a:p>
          <a:p>
            <a:pPr marL="0" indent="0">
              <a:buNone/>
            </a:pPr>
            <a:r>
              <a:rPr lang="is-IS" dirty="0"/>
              <a:t>	</a:t>
            </a:r>
            <a:endParaRPr lang="is-IS" dirty="0" smtClean="0"/>
          </a:p>
          <a:p>
            <a:endParaRPr lang="is-I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429000"/>
            <a:ext cx="4392149" cy="329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783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Þorskur og lax - beinfiskar</a:t>
            </a:r>
            <a:endParaRPr lang="is-IS" dirty="0"/>
          </a:p>
        </p:txBody>
      </p:sp>
      <p:sp>
        <p:nvSpPr>
          <p:cNvPr id="4" name="Staðgengill efnis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Síld, þorskur, lax, gedda og skötuselur eru dæmi um beinfisk.</a:t>
            </a:r>
          </a:p>
          <a:p>
            <a:r>
              <a:rPr lang="is-IS" dirty="0" err="1" smtClean="0"/>
              <a:t>Húð</a:t>
            </a:r>
            <a:r>
              <a:rPr lang="is-IS" dirty="0" smtClean="0"/>
              <a:t> þeirra er þakin hreistri og kallast roð.</a:t>
            </a:r>
          </a:p>
          <a:p>
            <a:r>
              <a:rPr lang="is-IS" dirty="0" smtClean="0"/>
              <a:t>Roðið er þakið slímlagi sem verndar fiskinn.</a:t>
            </a:r>
          </a:p>
          <a:p>
            <a:r>
              <a:rPr lang="is-IS" dirty="0" smtClean="0"/>
              <a:t>Fiskar synda með því að sveigja líkamann til hliðar og blaka uggum:</a:t>
            </a:r>
          </a:p>
          <a:p>
            <a:pPr marL="0" indent="0">
              <a:buNone/>
            </a:pPr>
            <a:r>
              <a:rPr lang="is-IS" dirty="0"/>
              <a:t> 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489" y="4509120"/>
            <a:ext cx="6006521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419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162300"/>
            <a:ext cx="6286500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il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39000" cy="648072"/>
          </a:xfrm>
        </p:spPr>
        <p:txBody>
          <a:bodyPr>
            <a:normAutofit/>
          </a:bodyPr>
          <a:lstStyle/>
          <a:p>
            <a:r>
              <a:rPr lang="is-IS" dirty="0" smtClean="0"/>
              <a:t>Tálkn og sundmagi</a:t>
            </a:r>
            <a:endParaRPr lang="is-IS" dirty="0"/>
          </a:p>
        </p:txBody>
      </p:sp>
      <p:sp>
        <p:nvSpPr>
          <p:cNvPr id="3" name="Staðgengill efnis 2"/>
          <p:cNvSpPr>
            <a:spLocks noGrp="1"/>
          </p:cNvSpPr>
          <p:nvPr>
            <p:ph idx="1"/>
          </p:nvPr>
        </p:nvSpPr>
        <p:spPr>
          <a:xfrm>
            <a:off x="457200" y="980728"/>
            <a:ext cx="7239000" cy="5475008"/>
          </a:xfrm>
        </p:spPr>
        <p:txBody>
          <a:bodyPr/>
          <a:lstStyle/>
          <a:p>
            <a:r>
              <a:rPr lang="is-IS" dirty="0" smtClean="0"/>
              <a:t>Fiskar anda með tálknum</a:t>
            </a:r>
          </a:p>
          <a:p>
            <a:r>
              <a:rPr lang="is-IS" dirty="0" smtClean="0"/>
              <a:t>Sundmagi er loftfyllt blaðra með miskmiklu lofti í:</a:t>
            </a:r>
          </a:p>
          <a:p>
            <a:pPr lvl="1"/>
            <a:r>
              <a:rPr lang="is-IS" dirty="0" smtClean="0"/>
              <a:t>Ef loftið er aukið - fer fiskurinn ofar</a:t>
            </a:r>
          </a:p>
          <a:p>
            <a:pPr lvl="1"/>
            <a:r>
              <a:rPr lang="is-IS" dirty="0" smtClean="0"/>
              <a:t>Ef loftið minnkar – fiskurinn sekkur</a:t>
            </a:r>
          </a:p>
          <a:p>
            <a:pPr marL="292608" lvl="1" indent="0">
              <a:buNone/>
            </a:pP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00120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>
            <a:normAutofit/>
          </a:bodyPr>
          <a:lstStyle/>
          <a:p>
            <a:r>
              <a:rPr lang="is-IS" dirty="0" smtClean="0"/>
              <a:t>Hrygning – hrogn og svil</a:t>
            </a:r>
            <a:endParaRPr lang="is-IS" dirty="0"/>
          </a:p>
        </p:txBody>
      </p:sp>
      <p:sp>
        <p:nvSpPr>
          <p:cNvPr id="3" name="Staðgengill efn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Fiskar fjölga sér aðallega á vorin og þá HRYGNA þeir.</a:t>
            </a:r>
          </a:p>
          <a:p>
            <a:pPr marL="0" indent="0">
              <a:buNone/>
            </a:pPr>
            <a:r>
              <a:rPr lang="is-IS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is-IS" dirty="0" smtClean="0"/>
              <a:t>HÆNGURINN (</a:t>
            </a:r>
            <a:r>
              <a:rPr lang="is-IS" dirty="0" err="1" smtClean="0"/>
              <a:t>kk</a:t>
            </a:r>
            <a:r>
              <a:rPr lang="is-IS" dirty="0" smtClean="0"/>
              <a:t>) leitar uppi HRYGNU (</a:t>
            </a:r>
            <a:r>
              <a:rPr lang="is-IS" dirty="0" err="1" smtClean="0"/>
              <a:t>kvk</a:t>
            </a:r>
            <a:r>
              <a:rPr lang="is-IS" dirty="0" smtClean="0"/>
              <a:t>) </a:t>
            </a:r>
          </a:p>
          <a:p>
            <a:pPr marL="514350" indent="-514350">
              <a:buFont typeface="+mj-lt"/>
              <a:buAutoNum type="arabicPeriod"/>
            </a:pPr>
            <a:r>
              <a:rPr lang="is-IS" dirty="0" smtClean="0"/>
              <a:t>HRYGNAN lætur HROGNIN (eggin) frá sér </a:t>
            </a:r>
            <a:r>
              <a:rPr lang="is-IS" dirty="0" err="1" smtClean="0"/>
              <a:t>útí</a:t>
            </a:r>
            <a:r>
              <a:rPr lang="is-IS" dirty="0" smtClean="0"/>
              <a:t> vatnið.</a:t>
            </a:r>
          </a:p>
          <a:p>
            <a:pPr marL="514350" indent="-514350">
              <a:buFont typeface="+mj-lt"/>
              <a:buAutoNum type="arabicPeriod"/>
            </a:pPr>
            <a:r>
              <a:rPr lang="is-IS" dirty="0" smtClean="0"/>
              <a:t>HÆNGURINN sprautar SVILUM (sæði) yfir HROGNIN.</a:t>
            </a:r>
          </a:p>
          <a:p>
            <a:pPr marL="514350" indent="-514350">
              <a:buFont typeface="+mj-lt"/>
              <a:buAutoNum type="arabicPeriod"/>
            </a:pPr>
            <a:r>
              <a:rPr lang="is-IS" dirty="0" smtClean="0"/>
              <a:t>HROGNIN frjóvgast og kallast þá SEIÐI.</a:t>
            </a:r>
          </a:p>
          <a:p>
            <a:pPr marL="0" indent="0">
              <a:buNone/>
            </a:pPr>
            <a:endParaRPr lang="is-IS" dirty="0" smtClean="0"/>
          </a:p>
          <a:p>
            <a:pPr marL="514350" indent="-514350">
              <a:buFont typeface="+mj-lt"/>
              <a:buAutoNum type="arabicPeriod"/>
            </a:pPr>
            <a:endParaRPr lang="is-IS" dirty="0" smtClean="0"/>
          </a:p>
        </p:txBody>
      </p:sp>
    </p:spTree>
    <p:extLst>
      <p:ext uri="{BB962C8B-B14F-4D97-AF65-F5344CB8AC3E}">
        <p14:creationId xmlns:p14="http://schemas.microsoft.com/office/powerpoint/2010/main" val="92676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8563242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471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42048" cy="1214422"/>
          </a:xfrm>
        </p:spPr>
        <p:txBody>
          <a:bodyPr/>
          <a:lstStyle/>
          <a:p>
            <a:r>
              <a:rPr lang="is-IS" dirty="0" smtClean="0"/>
              <a:t>Með hrygg eða án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s-IS" dirty="0" smtClean="0"/>
              <a:t>Fyrsta skiptingin eru hryggdýr – hryggleysingjar</a:t>
            </a:r>
          </a:p>
          <a:p>
            <a:pPr>
              <a:buNone/>
            </a:pPr>
            <a:endParaRPr lang="is-IS" dirty="0" smtClean="0"/>
          </a:p>
          <a:p>
            <a:r>
              <a:rPr lang="is-IS" b="1" dirty="0" smtClean="0"/>
              <a:t>Hryggdýr eru ca. 5% </a:t>
            </a:r>
            <a:r>
              <a:rPr lang="is-IS" dirty="0" smtClean="0"/>
              <a:t>af fjölda dýra, en </a:t>
            </a:r>
            <a:r>
              <a:rPr lang="is-IS" b="1" dirty="0" smtClean="0"/>
              <a:t>hryggleysingjar eru ca. 95% </a:t>
            </a:r>
            <a:r>
              <a:rPr lang="is-IS" dirty="0" smtClean="0"/>
              <a:t>af fjöldanum.</a:t>
            </a:r>
          </a:p>
          <a:p>
            <a:endParaRPr lang="is-IS" dirty="0" smtClean="0"/>
          </a:p>
          <a:p>
            <a:r>
              <a:rPr lang="is-IS" dirty="0" smtClean="0"/>
              <a:t>Merkja inn á </a:t>
            </a:r>
            <a:r>
              <a:rPr lang="is-IS" b="1" dirty="0" smtClean="0"/>
              <a:t>skipurit </a:t>
            </a:r>
            <a:r>
              <a:rPr lang="is-IS" dirty="0" smtClean="0"/>
              <a:t>hryggdýr – hryggleysingja</a:t>
            </a:r>
          </a:p>
          <a:p>
            <a:endParaRPr lang="is-IS" dirty="0" smtClean="0"/>
          </a:p>
          <a:p>
            <a:endParaRPr lang="is-I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is-IS" dirty="0"/>
          </a:p>
        </p:txBody>
      </p:sp>
      <p:pic>
        <p:nvPicPr>
          <p:cNvPr id="4" name="Picture 3" descr="imagesCAVL2TX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0"/>
            <a:ext cx="2143140" cy="3974551"/>
          </a:xfrm>
          <a:prstGeom prst="rect">
            <a:avLst/>
          </a:prstGeom>
        </p:spPr>
      </p:pic>
      <p:pic>
        <p:nvPicPr>
          <p:cNvPr id="5" name="Picture 4" descr="435swimm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4357694"/>
            <a:ext cx="3786214" cy="1963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6.8 froskdýr og skriðdýr</a:t>
            </a:r>
            <a:endParaRPr lang="is-IS" dirty="0"/>
          </a:p>
        </p:txBody>
      </p:sp>
      <p:sp>
        <p:nvSpPr>
          <p:cNvPr id="3" name="Staðgengill efn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s-IS" dirty="0" smtClean="0"/>
              <a:t>                      </a:t>
            </a:r>
            <a:r>
              <a:rPr lang="is-IS" dirty="0" err="1" smtClean="0"/>
              <a:t>Láðs</a:t>
            </a:r>
            <a:r>
              <a:rPr lang="is-IS" dirty="0" smtClean="0"/>
              <a:t> – og lagardýr</a:t>
            </a:r>
          </a:p>
          <a:p>
            <a:pPr marL="0" indent="0">
              <a:buNone/>
            </a:pPr>
            <a:r>
              <a:rPr lang="is-IS" dirty="0"/>
              <a:t> </a:t>
            </a:r>
            <a:r>
              <a:rPr lang="is-IS" dirty="0" smtClean="0"/>
              <a:t>		</a:t>
            </a:r>
          </a:p>
          <a:p>
            <a:pPr marL="0" indent="0">
              <a:buNone/>
            </a:pPr>
            <a:endParaRPr lang="is-IS" dirty="0"/>
          </a:p>
          <a:p>
            <a:pPr marL="0" indent="0">
              <a:buNone/>
            </a:pPr>
            <a:r>
              <a:rPr lang="is-IS" dirty="0" smtClean="0"/>
              <a:t>		Froskardýr og Salamöndrur</a:t>
            </a:r>
          </a:p>
          <a:p>
            <a:pPr marL="0" indent="0">
              <a:buNone/>
            </a:pPr>
            <a:r>
              <a:rPr lang="is-IS" dirty="0"/>
              <a:t>	</a:t>
            </a:r>
            <a:r>
              <a:rPr lang="is-IS" dirty="0" smtClean="0"/>
              <a:t>		</a:t>
            </a:r>
          </a:p>
          <a:p>
            <a:pPr marL="0" indent="0">
              <a:buNone/>
            </a:pPr>
            <a:r>
              <a:rPr lang="is-IS" dirty="0" smtClean="0"/>
              <a:t>	</a:t>
            </a:r>
          </a:p>
          <a:p>
            <a:pPr marL="0" indent="0">
              <a:buNone/>
            </a:pPr>
            <a:r>
              <a:rPr lang="is-IS" dirty="0" smtClean="0"/>
              <a:t>	Froskar og Körtur	</a:t>
            </a:r>
            <a:endParaRPr lang="is-IS" dirty="0"/>
          </a:p>
        </p:txBody>
      </p:sp>
      <p:sp>
        <p:nvSpPr>
          <p:cNvPr id="4" name="Niðurör 3"/>
          <p:cNvSpPr/>
          <p:nvPr/>
        </p:nvSpPr>
        <p:spPr>
          <a:xfrm>
            <a:off x="3695426" y="2332276"/>
            <a:ext cx="504056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5" name="Niðurör 4"/>
          <p:cNvSpPr/>
          <p:nvPr/>
        </p:nvSpPr>
        <p:spPr>
          <a:xfrm>
            <a:off x="2699792" y="3501008"/>
            <a:ext cx="430263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77735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Froskdýr og skriðdýr</a:t>
            </a:r>
            <a:endParaRPr lang="is-IS" dirty="0"/>
          </a:p>
        </p:txBody>
      </p:sp>
      <p:sp>
        <p:nvSpPr>
          <p:cNvPr id="3" name="Staðgengill efn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Froskdýr geta lifað bæði á landi og í vatni.</a:t>
            </a:r>
          </a:p>
          <a:p>
            <a:r>
              <a:rPr lang="is-IS" dirty="0" smtClean="0"/>
              <a:t>Froskdýr eru komin af frumstæðum fiskum.</a:t>
            </a:r>
          </a:p>
          <a:p>
            <a:r>
              <a:rPr lang="is-IS" dirty="0" smtClean="0"/>
              <a:t>Froskdýr anda bæði með lungum og </a:t>
            </a:r>
            <a:r>
              <a:rPr lang="is-IS" dirty="0" err="1" smtClean="0"/>
              <a:t>húðinni</a:t>
            </a:r>
            <a:endParaRPr lang="is-IS" dirty="0" smtClean="0"/>
          </a:p>
          <a:p>
            <a:r>
              <a:rPr lang="is-IS" dirty="0" smtClean="0"/>
              <a:t>Froskdýr verða að vera þakin slími til að auðvelda </a:t>
            </a:r>
            <a:r>
              <a:rPr lang="is-IS" dirty="0" err="1" smtClean="0"/>
              <a:t>húðinni</a:t>
            </a:r>
            <a:r>
              <a:rPr lang="is-IS" dirty="0" smtClean="0"/>
              <a:t> að anda.</a:t>
            </a:r>
          </a:p>
          <a:p>
            <a:r>
              <a:rPr lang="is-IS" dirty="0" smtClean="0"/>
              <a:t>Froskdýr eru með misheitt </a:t>
            </a:r>
            <a:r>
              <a:rPr lang="is-IS" dirty="0" err="1" smtClean="0"/>
              <a:t>blóð</a:t>
            </a:r>
            <a:r>
              <a:rPr lang="is-IS" dirty="0" smtClean="0"/>
              <a:t>.</a:t>
            </a:r>
          </a:p>
          <a:p>
            <a:r>
              <a:rPr lang="is-IS" dirty="0" smtClean="0"/>
              <a:t>Froskar og körtur éta </a:t>
            </a:r>
            <a:r>
              <a:rPr lang="is-IS" dirty="0" err="1" smtClean="0"/>
              <a:t>skortdýr</a:t>
            </a:r>
            <a:r>
              <a:rPr lang="is-IS" dirty="0" smtClean="0"/>
              <a:t>, orma og önnur smákvikindi.</a:t>
            </a:r>
          </a:p>
          <a:p>
            <a:endParaRPr lang="is-IS" dirty="0" smtClean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33798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239000" cy="792088"/>
          </a:xfrm>
        </p:spPr>
        <p:txBody>
          <a:bodyPr/>
          <a:lstStyle/>
          <a:p>
            <a:r>
              <a:rPr lang="is-IS" dirty="0" smtClean="0"/>
              <a:t>Körtur og salamöndrur</a:t>
            </a:r>
            <a:endParaRPr lang="is-IS" dirty="0"/>
          </a:p>
        </p:txBody>
      </p:sp>
      <p:sp>
        <p:nvSpPr>
          <p:cNvPr id="3" name="Staðgengill efnis 2"/>
          <p:cNvSpPr>
            <a:spLocks noGrp="1"/>
          </p:cNvSpPr>
          <p:nvPr>
            <p:ph idx="1"/>
          </p:nvPr>
        </p:nvSpPr>
        <p:spPr>
          <a:xfrm>
            <a:off x="107504" y="1052736"/>
            <a:ext cx="8280920" cy="5403000"/>
          </a:xfrm>
        </p:spPr>
        <p:txBody>
          <a:bodyPr/>
          <a:lstStyle/>
          <a:p>
            <a:r>
              <a:rPr lang="is-IS" dirty="0" smtClean="0"/>
              <a:t>Körtur líkjast mjög froskum nema:</a:t>
            </a:r>
          </a:p>
          <a:p>
            <a:pPr marL="0" indent="0">
              <a:buNone/>
            </a:pPr>
            <a:r>
              <a:rPr lang="is-IS" dirty="0"/>
              <a:t>	</a:t>
            </a:r>
            <a:r>
              <a:rPr lang="is-IS" dirty="0" smtClean="0"/>
              <a:t>- eru stærri</a:t>
            </a:r>
          </a:p>
          <a:p>
            <a:pPr marL="0" indent="0">
              <a:buNone/>
            </a:pPr>
            <a:r>
              <a:rPr lang="is-IS" dirty="0"/>
              <a:t>	</a:t>
            </a:r>
            <a:r>
              <a:rPr lang="is-IS" dirty="0" smtClean="0"/>
              <a:t>- eru með hnúða á bakinu sem innihalda eitur.</a:t>
            </a:r>
          </a:p>
          <a:p>
            <a:pPr marL="0" indent="0">
              <a:buNone/>
            </a:pPr>
            <a:endParaRPr lang="is-IS" dirty="0" smtClean="0"/>
          </a:p>
          <a:p>
            <a:pPr marL="0" indent="0">
              <a:buNone/>
            </a:pPr>
            <a:endParaRPr lang="is-IS" dirty="0" smtClean="0"/>
          </a:p>
          <a:p>
            <a:pPr marL="0" indent="0">
              <a:buNone/>
            </a:pPr>
            <a:endParaRPr lang="is-IS" dirty="0" smtClean="0"/>
          </a:p>
          <a:p>
            <a:pPr marL="0" indent="0">
              <a:buNone/>
            </a:pPr>
            <a:endParaRPr lang="is-IS" dirty="0" smtClean="0"/>
          </a:p>
          <a:p>
            <a:r>
              <a:rPr lang="is-IS" dirty="0" smtClean="0"/>
              <a:t>Salamöndrur líkjast eðlum að mörgu leyti, </a:t>
            </a:r>
          </a:p>
          <a:p>
            <a:pPr marL="0" indent="0">
              <a:buNone/>
            </a:pPr>
            <a:r>
              <a:rPr lang="is-IS" dirty="0" smtClean="0"/>
              <a:t>   en eru froskdýr, </a:t>
            </a:r>
          </a:p>
          <a:p>
            <a:pPr marL="0" indent="0">
              <a:buNone/>
            </a:pPr>
            <a:r>
              <a:rPr lang="is-IS" dirty="0" smtClean="0"/>
              <a:t>   nema með langan </a:t>
            </a:r>
            <a:r>
              <a:rPr lang="is-IS" dirty="0" err="1" smtClean="0"/>
              <a:t>búk</a:t>
            </a:r>
            <a:r>
              <a:rPr lang="is-IS" dirty="0" smtClean="0"/>
              <a:t> og hala.</a:t>
            </a:r>
          </a:p>
          <a:p>
            <a:pPr marL="0" indent="0">
              <a:buNone/>
            </a:pPr>
            <a:r>
              <a:rPr lang="is-IS" dirty="0"/>
              <a:t>	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564904"/>
            <a:ext cx="36195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866587"/>
            <a:ext cx="2123346" cy="1880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291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239000" cy="792088"/>
          </a:xfrm>
        </p:spPr>
        <p:txBody>
          <a:bodyPr/>
          <a:lstStyle/>
          <a:p>
            <a:r>
              <a:rPr lang="is-IS" dirty="0" smtClean="0"/>
              <a:t>Fjölgun froskdýra</a:t>
            </a:r>
            <a:endParaRPr lang="is-IS" dirty="0"/>
          </a:p>
        </p:txBody>
      </p:sp>
      <p:sp>
        <p:nvSpPr>
          <p:cNvPr id="3" name="Staðgengill efnis 2"/>
          <p:cNvSpPr>
            <a:spLocks noGrp="1"/>
          </p:cNvSpPr>
          <p:nvPr>
            <p:ph idx="1"/>
          </p:nvPr>
        </p:nvSpPr>
        <p:spPr>
          <a:xfrm>
            <a:off x="395536" y="1124744"/>
            <a:ext cx="7239000" cy="5330992"/>
          </a:xfrm>
        </p:spPr>
        <p:txBody>
          <a:bodyPr/>
          <a:lstStyle/>
          <a:p>
            <a:r>
              <a:rPr lang="is-IS" dirty="0" smtClean="0"/>
              <a:t>Útvortis fjölgun eins og </a:t>
            </a:r>
            <a:r>
              <a:rPr lang="is-IS" dirty="0" err="1" smtClean="0"/>
              <a:t>hjá</a:t>
            </a:r>
            <a:r>
              <a:rPr lang="is-IS" dirty="0" smtClean="0"/>
              <a:t> fiskum, nema salamöndrum sem er innvortis og verpa svo eggjunum.</a:t>
            </a:r>
            <a:endParaRPr lang="is-I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132856"/>
            <a:ext cx="4896544" cy="4560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284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16672"/>
          </a:xfrm>
        </p:spPr>
        <p:txBody>
          <a:bodyPr>
            <a:normAutofit fontScale="90000"/>
          </a:bodyPr>
          <a:lstStyle/>
          <a:p>
            <a:r>
              <a:rPr lang="is-IS" dirty="0" smtClean="0"/>
              <a:t>Skriðdýr á landi</a:t>
            </a:r>
            <a:endParaRPr lang="is-IS" dirty="0"/>
          </a:p>
        </p:txBody>
      </p:sp>
      <p:sp>
        <p:nvSpPr>
          <p:cNvPr id="3" name="Staðgengill efnis 2"/>
          <p:cNvSpPr>
            <a:spLocks noGrp="1"/>
          </p:cNvSpPr>
          <p:nvPr>
            <p:ph idx="1"/>
          </p:nvPr>
        </p:nvSpPr>
        <p:spPr>
          <a:xfrm>
            <a:off x="251520" y="1124744"/>
            <a:ext cx="7848872" cy="5330992"/>
          </a:xfrm>
        </p:spPr>
        <p:txBody>
          <a:bodyPr>
            <a:normAutofit lnSpcReduction="10000"/>
          </a:bodyPr>
          <a:lstStyle/>
          <a:p>
            <a:r>
              <a:rPr lang="is-IS" dirty="0" smtClean="0"/>
              <a:t>Skriðdýr </a:t>
            </a:r>
            <a:r>
              <a:rPr lang="is-IS" dirty="0" err="1" smtClean="0"/>
              <a:t>þróustu</a:t>
            </a:r>
            <a:r>
              <a:rPr lang="is-IS" dirty="0" smtClean="0"/>
              <a:t> frá froskdýrum.</a:t>
            </a:r>
          </a:p>
          <a:p>
            <a:r>
              <a:rPr lang="is-IS" dirty="0" smtClean="0"/>
              <a:t>Helstu hópar núlifandi skriðdýra eru:</a:t>
            </a:r>
            <a:endParaRPr lang="is-IS" dirty="0"/>
          </a:p>
          <a:p>
            <a:pPr marL="0" indent="0">
              <a:buNone/>
            </a:pPr>
            <a:r>
              <a:rPr lang="is-IS" dirty="0" smtClean="0"/>
              <a:t>	Slöngur</a:t>
            </a:r>
          </a:p>
          <a:p>
            <a:pPr marL="0" indent="0">
              <a:buNone/>
            </a:pPr>
            <a:r>
              <a:rPr lang="is-IS" dirty="0"/>
              <a:t>	</a:t>
            </a:r>
            <a:r>
              <a:rPr lang="is-IS" dirty="0" smtClean="0"/>
              <a:t>Eðlur				</a:t>
            </a:r>
          </a:p>
          <a:p>
            <a:pPr marL="0" indent="0">
              <a:buNone/>
            </a:pPr>
            <a:r>
              <a:rPr lang="is-IS" dirty="0"/>
              <a:t>	</a:t>
            </a:r>
            <a:r>
              <a:rPr lang="is-IS" dirty="0" err="1" smtClean="0"/>
              <a:t>Skjaldbökur</a:t>
            </a:r>
            <a:endParaRPr lang="is-IS" dirty="0" smtClean="0"/>
          </a:p>
          <a:p>
            <a:pPr marL="0" indent="0">
              <a:buNone/>
            </a:pPr>
            <a:r>
              <a:rPr lang="is-IS" dirty="0"/>
              <a:t>	</a:t>
            </a:r>
            <a:r>
              <a:rPr lang="is-IS" dirty="0" smtClean="0"/>
              <a:t>Krókódílar</a:t>
            </a:r>
          </a:p>
          <a:p>
            <a:pPr marL="0" indent="0">
              <a:buNone/>
            </a:pPr>
            <a:endParaRPr lang="is-IS" dirty="0" smtClean="0"/>
          </a:p>
          <a:p>
            <a:r>
              <a:rPr lang="is-IS" dirty="0" smtClean="0"/>
              <a:t>Skriðdýr anda með lungum, strax frá fæðingu og klekjast </a:t>
            </a:r>
            <a:r>
              <a:rPr lang="is-IS" dirty="0" err="1" smtClean="0"/>
              <a:t>úr</a:t>
            </a:r>
            <a:r>
              <a:rPr lang="is-IS" dirty="0" smtClean="0"/>
              <a:t> eggi. </a:t>
            </a:r>
          </a:p>
          <a:p>
            <a:pPr marL="0" indent="0">
              <a:buNone/>
            </a:pPr>
            <a:endParaRPr lang="is-IS" dirty="0" smtClean="0"/>
          </a:p>
          <a:p>
            <a:r>
              <a:rPr lang="is-IS" dirty="0" smtClean="0"/>
              <a:t>Eru með þurra </a:t>
            </a:r>
            <a:r>
              <a:rPr lang="is-IS" dirty="0" err="1" smtClean="0"/>
              <a:t>húð</a:t>
            </a:r>
            <a:r>
              <a:rPr lang="is-IS" dirty="0" smtClean="0"/>
              <a:t> og þakin </a:t>
            </a:r>
            <a:r>
              <a:rPr lang="is-IS" dirty="0" err="1" smtClean="0"/>
              <a:t>húðplötum</a:t>
            </a:r>
            <a:r>
              <a:rPr lang="is-IS" dirty="0" smtClean="0"/>
              <a:t> og hreistri sem verndar þau gegn </a:t>
            </a:r>
            <a:r>
              <a:rPr lang="is-IS" dirty="0" err="1" smtClean="0"/>
              <a:t>ofþornun</a:t>
            </a:r>
            <a:r>
              <a:rPr lang="is-IS" dirty="0" smtClean="0"/>
              <a:t>.</a:t>
            </a:r>
          </a:p>
          <a:p>
            <a:pPr marL="0" indent="0">
              <a:buNone/>
            </a:pPr>
            <a:endParaRPr lang="is-I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060847"/>
            <a:ext cx="2530971" cy="1995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933487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>
            <a:normAutofit fontScale="90000"/>
          </a:bodyPr>
          <a:lstStyle/>
          <a:p>
            <a:r>
              <a:rPr lang="is-IS" dirty="0" smtClean="0"/>
              <a:t>Innri frjóvgun skriðdýra	</a:t>
            </a:r>
            <a:endParaRPr lang="is-IS" dirty="0"/>
          </a:p>
        </p:txBody>
      </p:sp>
      <p:sp>
        <p:nvSpPr>
          <p:cNvPr id="3" name="Staðgengill efn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Egg skriðdýra frjóvgast inní líkama kvendýrsins.</a:t>
            </a:r>
          </a:p>
          <a:p>
            <a:r>
              <a:rPr lang="is-IS" dirty="0" smtClean="0"/>
              <a:t>Kvendýrin verpa eggjum sínum í heitan sand.</a:t>
            </a:r>
          </a:p>
          <a:p>
            <a:r>
              <a:rPr lang="is-IS" dirty="0" smtClean="0"/>
              <a:t>Um eggin er leiðurkennd og mjúk skurn sem ver fóstrið gegn </a:t>
            </a:r>
            <a:r>
              <a:rPr lang="is-IS" dirty="0" err="1" smtClean="0"/>
              <a:t>þornun</a:t>
            </a:r>
            <a:r>
              <a:rPr lang="is-IS" dirty="0" smtClean="0"/>
              <a:t>.</a:t>
            </a:r>
          </a:p>
          <a:p>
            <a:r>
              <a:rPr lang="is-IS" dirty="0" smtClean="0"/>
              <a:t>Ungarnir klekkjast </a:t>
            </a:r>
            <a:r>
              <a:rPr lang="is-IS" dirty="0" err="1" smtClean="0"/>
              <a:t>úr</a:t>
            </a:r>
            <a:r>
              <a:rPr lang="is-IS" dirty="0" smtClean="0"/>
              <a:t> eggjunum og þurfa yfirleitt að bjarga sér sjálf frá fyrsta degi (nema krókódílar)</a:t>
            </a:r>
          </a:p>
          <a:p>
            <a:pPr marL="0" indent="0">
              <a:buNone/>
            </a:pPr>
            <a:endParaRPr lang="is-I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721724"/>
            <a:ext cx="2808312" cy="2109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930552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6.9 Fuglar – frá skriðdýrum til fleygra dýra</a:t>
            </a:r>
            <a:endParaRPr lang="is-I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173474"/>
            <a:ext cx="2763448" cy="1920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taðgengill efn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Fuglar eru einu fleygu hryggdýrin.</a:t>
            </a:r>
          </a:p>
          <a:p>
            <a:r>
              <a:rPr lang="is-IS" dirty="0" smtClean="0"/>
              <a:t>Talið að fuglar séu komnir af skriðdýrum og hafi </a:t>
            </a:r>
            <a:r>
              <a:rPr lang="is-IS" dirty="0" err="1" smtClean="0"/>
              <a:t>þróast</a:t>
            </a:r>
            <a:r>
              <a:rPr lang="is-IS" dirty="0" smtClean="0"/>
              <a:t> frá þeim fyrir um 150 milljón árum.</a:t>
            </a:r>
          </a:p>
          <a:p>
            <a:r>
              <a:rPr lang="is-IS" dirty="0" err="1" smtClean="0"/>
              <a:t>Framfæturnir</a:t>
            </a:r>
            <a:r>
              <a:rPr lang="is-IS" dirty="0" smtClean="0"/>
              <a:t> breyttust í vængi og fiðrið breyttist í flugtæki.</a:t>
            </a:r>
          </a:p>
          <a:p>
            <a:r>
              <a:rPr lang="is-IS" dirty="0" smtClean="0"/>
              <a:t>Skyldleika fugla og skriðdýra </a:t>
            </a:r>
          </a:p>
          <a:p>
            <a:r>
              <a:rPr lang="is-IS" dirty="0" smtClean="0"/>
              <a:t>má sjá á </a:t>
            </a:r>
            <a:r>
              <a:rPr lang="is-IS" dirty="0" err="1" smtClean="0"/>
              <a:t>fótum</a:t>
            </a:r>
            <a:r>
              <a:rPr lang="is-IS" dirty="0" smtClean="0"/>
              <a:t> þeirra </a:t>
            </a:r>
          </a:p>
          <a:p>
            <a:r>
              <a:rPr lang="is-IS" dirty="0" smtClean="0"/>
              <a:t>og klóm.</a:t>
            </a:r>
          </a:p>
        </p:txBody>
      </p:sp>
    </p:spTree>
    <p:extLst>
      <p:ext uri="{BB962C8B-B14F-4D97-AF65-F5344CB8AC3E}">
        <p14:creationId xmlns:p14="http://schemas.microsoft.com/office/powerpoint/2010/main" val="41639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Hlutverk fjaðra</a:t>
            </a:r>
            <a:endParaRPr lang="is-I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365104"/>
            <a:ext cx="276225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taðgengill efn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Fjaðrirnar og dúnninn verja fuglana gegn kulda</a:t>
            </a:r>
          </a:p>
          <a:p>
            <a:r>
              <a:rPr lang="is-IS" dirty="0" smtClean="0"/>
              <a:t>Flugfjaðrir - s</a:t>
            </a:r>
            <a:r>
              <a:rPr lang="is-IS" i="1" dirty="0" smtClean="0"/>
              <a:t>tórar og langar</a:t>
            </a:r>
          </a:p>
          <a:p>
            <a:r>
              <a:rPr lang="is-IS" dirty="0" smtClean="0"/>
              <a:t>Stélfjaðrir </a:t>
            </a:r>
            <a:r>
              <a:rPr lang="is-IS" i="1" dirty="0" smtClean="0"/>
              <a:t>– stýra flugi fuglanna</a:t>
            </a:r>
          </a:p>
          <a:p>
            <a:r>
              <a:rPr lang="is-IS" dirty="0" smtClean="0"/>
              <a:t>Sumir fuglar eru í </a:t>
            </a:r>
            <a:r>
              <a:rPr lang="is-IS" i="1" dirty="0" smtClean="0"/>
              <a:t>sárum</a:t>
            </a:r>
            <a:r>
              <a:rPr lang="is-IS" dirty="0" smtClean="0"/>
              <a:t> einu sinni á ári þegar þeir fella fjaðrir og fá nýjar.</a:t>
            </a:r>
          </a:p>
          <a:p>
            <a:r>
              <a:rPr lang="is-IS" dirty="0" smtClean="0"/>
              <a:t>Aðrir fuglar fella fjaðrir allt árið</a:t>
            </a:r>
          </a:p>
          <a:p>
            <a:pPr lvl="1"/>
            <a:r>
              <a:rPr lang="is-IS" dirty="0" smtClean="0"/>
              <a:t>dæmi </a:t>
            </a:r>
            <a:r>
              <a:rPr lang="is-IS" i="1" dirty="0" smtClean="0"/>
              <a:t>ránfuglar </a:t>
            </a:r>
          </a:p>
          <a:p>
            <a:pPr marL="457200" lvl="1" indent="0">
              <a:buNone/>
            </a:pPr>
            <a:endParaRPr lang="is-IS" i="1" dirty="0" smtClean="0"/>
          </a:p>
          <a:p>
            <a:endParaRPr lang="is-IS" dirty="0" smtClean="0"/>
          </a:p>
          <a:p>
            <a:endParaRPr lang="is-IS" dirty="0" smtClean="0"/>
          </a:p>
        </p:txBody>
      </p:sp>
    </p:spTree>
    <p:extLst>
      <p:ext uri="{BB962C8B-B14F-4D97-AF65-F5344CB8AC3E}">
        <p14:creationId xmlns:p14="http://schemas.microsoft.com/office/powerpoint/2010/main" val="195770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s-IS" dirty="0" smtClean="0"/>
              <a:t>Krefjandi flug</a:t>
            </a:r>
            <a:endParaRPr lang="is-I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0648"/>
            <a:ext cx="4572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taðgengill efni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s-IS" sz="2800" dirty="0" err="1" smtClean="0"/>
              <a:t>Öflugir</a:t>
            </a:r>
            <a:r>
              <a:rPr lang="is-IS" sz="2800" dirty="0" smtClean="0"/>
              <a:t> </a:t>
            </a:r>
            <a:r>
              <a:rPr lang="is-IS" sz="2800" i="1" dirty="0" smtClean="0"/>
              <a:t>vöðvar</a:t>
            </a:r>
            <a:r>
              <a:rPr lang="is-IS" sz="2800" dirty="0" smtClean="0"/>
              <a:t> og létt </a:t>
            </a:r>
          </a:p>
          <a:p>
            <a:pPr marL="0" indent="0">
              <a:buNone/>
            </a:pPr>
            <a:r>
              <a:rPr lang="is-IS" sz="2800" i="1" dirty="0" smtClean="0"/>
              <a:t>beinagrind</a:t>
            </a:r>
            <a:r>
              <a:rPr lang="is-IS" sz="2800" dirty="0" smtClean="0"/>
              <a:t> gera fuglum </a:t>
            </a:r>
          </a:p>
          <a:p>
            <a:pPr marL="0" indent="0">
              <a:buNone/>
            </a:pPr>
            <a:r>
              <a:rPr lang="is-IS" sz="2800" dirty="0" err="1" smtClean="0"/>
              <a:t>fært</a:t>
            </a:r>
            <a:r>
              <a:rPr lang="is-IS" sz="2800" dirty="0" smtClean="0"/>
              <a:t> að fljúga.</a:t>
            </a:r>
          </a:p>
          <a:p>
            <a:r>
              <a:rPr lang="is-IS" sz="2800" dirty="0" smtClean="0"/>
              <a:t>Sérstök öndun þar sem súrefni fer tvisvar í gegnum lungun.</a:t>
            </a:r>
          </a:p>
          <a:p>
            <a:pPr lvl="1"/>
            <a:r>
              <a:rPr lang="is-IS" dirty="0" smtClean="0"/>
              <a:t>Fram </a:t>
            </a:r>
            <a:r>
              <a:rPr lang="is-IS" dirty="0" err="1" smtClean="0"/>
              <a:t>hjá</a:t>
            </a:r>
            <a:r>
              <a:rPr lang="is-IS" dirty="0" smtClean="0"/>
              <a:t> lungum og safnast í loftsekki </a:t>
            </a:r>
            <a:r>
              <a:rPr lang="is-IS" sz="2000" i="1" dirty="0" smtClean="0"/>
              <a:t>(sem létta fuglinn einnig)</a:t>
            </a:r>
          </a:p>
          <a:p>
            <a:pPr lvl="1"/>
            <a:r>
              <a:rPr lang="is-IS" dirty="0" smtClean="0"/>
              <a:t>Síðan í gegnum lungun </a:t>
            </a:r>
            <a:r>
              <a:rPr lang="is-IS" sz="2000" i="1" dirty="0" smtClean="0"/>
              <a:t>(vinna því súrefni betur en önnur dýr)</a:t>
            </a:r>
          </a:p>
          <a:p>
            <a:pPr lvl="1"/>
            <a:r>
              <a:rPr lang="is-IS" sz="2000" i="1" dirty="0" smtClean="0"/>
              <a:t>Fuglar eru jafnheit dýr u.þ.b. 40°C</a:t>
            </a:r>
          </a:p>
          <a:p>
            <a:pPr lvl="1"/>
            <a:r>
              <a:rPr lang="is-IS" sz="2000" i="1" dirty="0" smtClean="0"/>
              <a:t>Hafa tvískiptan maga og nýta því fæðuna vel</a:t>
            </a:r>
          </a:p>
          <a:p>
            <a:pPr lvl="1"/>
            <a:endParaRPr lang="is-IS" dirty="0" smtClean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2500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s-IS" dirty="0" smtClean="0"/>
              <a:t>Goggur og </a:t>
            </a:r>
            <a:r>
              <a:rPr lang="is-IS" dirty="0" err="1" smtClean="0"/>
              <a:t>fætur</a:t>
            </a:r>
            <a:endParaRPr lang="is-IS" dirty="0"/>
          </a:p>
        </p:txBody>
      </p:sp>
      <p:sp>
        <p:nvSpPr>
          <p:cNvPr id="3" name="Staðgengill efn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Fuglar sjá vel.</a:t>
            </a:r>
          </a:p>
          <a:p>
            <a:r>
              <a:rPr lang="is-IS" dirty="0" smtClean="0"/>
              <a:t>Goggurinn er lagaður að því fæði sem þeir lifa á.</a:t>
            </a:r>
          </a:p>
          <a:p>
            <a:r>
              <a:rPr lang="is-IS" dirty="0" err="1" smtClean="0"/>
              <a:t>Fæturnir</a:t>
            </a:r>
            <a:r>
              <a:rPr lang="is-IS" dirty="0" smtClean="0"/>
              <a:t> eru mjög misjafnir eftir tegundum.</a:t>
            </a:r>
          </a:p>
          <a:p>
            <a:pPr lvl="1"/>
            <a:r>
              <a:rPr lang="is-IS" dirty="0" smtClean="0"/>
              <a:t>Þrjár tær fram og ein aftur (flestir fuglar)</a:t>
            </a:r>
          </a:p>
          <a:p>
            <a:pPr lvl="1"/>
            <a:r>
              <a:rPr lang="is-IS" dirty="0" smtClean="0"/>
              <a:t>Tvær tær fram og tvær aftur (</a:t>
            </a:r>
            <a:r>
              <a:rPr lang="is-IS" dirty="0" err="1" smtClean="0"/>
              <a:t>spætur</a:t>
            </a:r>
            <a:r>
              <a:rPr lang="is-IS" dirty="0" smtClean="0"/>
              <a:t> og uglur)</a:t>
            </a:r>
          </a:p>
          <a:p>
            <a:pPr lvl="1"/>
            <a:r>
              <a:rPr lang="is-IS" dirty="0" smtClean="0"/>
              <a:t>Sundfit (sundfuglar</a:t>
            </a:r>
            <a:r>
              <a:rPr lang="is-IS" dirty="0" smtClean="0"/>
              <a:t>)</a:t>
            </a:r>
          </a:p>
          <a:p>
            <a:pPr marL="292608" lvl="1" indent="0">
              <a:buNone/>
            </a:pPr>
            <a:endParaRPr lang="is-IS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647" y="908720"/>
            <a:ext cx="1850732" cy="1231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646" y="913640"/>
            <a:ext cx="1828800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393907"/>
            <a:ext cx="2740044" cy="2192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279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Hryggleysingar voru fyrstu dýrin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Fyrstu dýrin voru afar einföld og líktust einfruma frumdýrum.</a:t>
            </a:r>
          </a:p>
          <a:p>
            <a:pPr>
              <a:buNone/>
            </a:pPr>
            <a:endParaRPr lang="is-IS" dirty="0" smtClean="0"/>
          </a:p>
          <a:p>
            <a:r>
              <a:rPr lang="is-IS" dirty="0" smtClean="0"/>
              <a:t>Líf fyrstu dýranna var í vatni – ferskvatni eða söltu vatni</a:t>
            </a:r>
            <a:endParaRPr lang="is-IS" dirty="0"/>
          </a:p>
        </p:txBody>
      </p:sp>
      <p:pic>
        <p:nvPicPr>
          <p:cNvPr id="6" name="Picture 5" descr="imagesCAJTQ0I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4005064"/>
            <a:ext cx="3528392" cy="2152650"/>
          </a:xfrm>
          <a:prstGeom prst="rect">
            <a:avLst/>
          </a:prstGeom>
        </p:spPr>
      </p:pic>
      <p:pic>
        <p:nvPicPr>
          <p:cNvPr id="7" name="Picture 6" descr="imagesCA69IIA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789040"/>
            <a:ext cx="2817490" cy="21454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Söngur og varp</a:t>
            </a:r>
            <a:endParaRPr lang="is-IS" dirty="0"/>
          </a:p>
        </p:txBody>
      </p:sp>
      <p:sp>
        <p:nvSpPr>
          <p:cNvPr id="3" name="Staðgengill efn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Karlfuglar syngja til að lokka </a:t>
            </a:r>
            <a:r>
              <a:rPr lang="is-IS" i="1" dirty="0" smtClean="0"/>
              <a:t>kvenfugla</a:t>
            </a:r>
            <a:r>
              <a:rPr lang="is-IS" dirty="0" smtClean="0"/>
              <a:t> til sín og halda öðrum </a:t>
            </a:r>
            <a:r>
              <a:rPr lang="is-IS" i="1" dirty="0" smtClean="0"/>
              <a:t>karlfuglum</a:t>
            </a:r>
            <a:r>
              <a:rPr lang="is-IS" dirty="0" smtClean="0"/>
              <a:t> fjarri.</a:t>
            </a:r>
          </a:p>
          <a:p>
            <a:r>
              <a:rPr lang="is-IS" dirty="0" smtClean="0"/>
              <a:t>Fjaðrir karlfugla eru líka oft fagrar til að laða að kvenfugla.</a:t>
            </a:r>
          </a:p>
          <a:p>
            <a:r>
              <a:rPr lang="is-IS" dirty="0" smtClean="0"/>
              <a:t>Fuglar búa til hreiður þegar þeir hafa parað sig, </a:t>
            </a:r>
            <a:r>
              <a:rPr lang="is-IS" sz="2400" dirty="0" smtClean="0"/>
              <a:t>kvenfuglinn verpir í hreiðrið.</a:t>
            </a:r>
          </a:p>
          <a:p>
            <a:r>
              <a:rPr lang="is-IS" sz="2800" dirty="0" smtClean="0"/>
              <a:t>Um eggin er hörð skel </a:t>
            </a:r>
            <a:r>
              <a:rPr lang="is-IS" sz="2800" dirty="0" err="1" smtClean="0"/>
              <a:t>úr</a:t>
            </a:r>
            <a:r>
              <a:rPr lang="is-IS" sz="2800" dirty="0" smtClean="0"/>
              <a:t> kalki.</a:t>
            </a:r>
            <a:endParaRPr lang="is-I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304" y="4437112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038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Farfuglar og staðfuglar</a:t>
            </a:r>
            <a:endParaRPr lang="is-IS" dirty="0"/>
          </a:p>
        </p:txBody>
      </p:sp>
      <p:sp>
        <p:nvSpPr>
          <p:cNvPr id="3" name="Staðgengill efni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Staðfuglar kallast þeir fuglar sem eru hér allt árið um kring. </a:t>
            </a:r>
          </a:p>
          <a:p>
            <a:pPr lvl="4"/>
            <a:r>
              <a:rPr lang="is-IS" dirty="0" smtClean="0"/>
              <a:t>Hrafn, </a:t>
            </a:r>
            <a:r>
              <a:rPr lang="is-IS" b="1" dirty="0" smtClean="0"/>
              <a:t>rjúpa</a:t>
            </a:r>
            <a:r>
              <a:rPr lang="is-IS" dirty="0" smtClean="0"/>
              <a:t>, snjótittlingur.</a:t>
            </a:r>
          </a:p>
          <a:p>
            <a:r>
              <a:rPr lang="is-IS" dirty="0" smtClean="0"/>
              <a:t>Flækingar koma hingað af og til</a:t>
            </a:r>
          </a:p>
          <a:p>
            <a:r>
              <a:rPr lang="is-IS" dirty="0" smtClean="0"/>
              <a:t>Farfuglar koma til Íslands á vorin og fara héðan á haustin.</a:t>
            </a:r>
          </a:p>
          <a:p>
            <a:pPr lvl="2"/>
            <a:r>
              <a:rPr lang="is-IS" dirty="0" smtClean="0"/>
              <a:t>Þeir fita sig upp síðustu vikurnar áður en þeir fljúga af stað.</a:t>
            </a:r>
          </a:p>
          <a:p>
            <a:pPr lvl="2"/>
            <a:r>
              <a:rPr lang="is-IS" dirty="0" smtClean="0"/>
              <a:t>Þeir rata með því að taka mið af </a:t>
            </a:r>
            <a:r>
              <a:rPr lang="is-IS" dirty="0" err="1" smtClean="0"/>
              <a:t>sól</a:t>
            </a:r>
            <a:r>
              <a:rPr lang="is-IS" dirty="0" smtClean="0"/>
              <a:t>, stjörnum og segulsviði jarðar.</a:t>
            </a:r>
          </a:p>
          <a:p>
            <a:pPr lvl="4"/>
            <a:r>
              <a:rPr lang="is-IS" dirty="0" smtClean="0"/>
              <a:t>Spói, </a:t>
            </a:r>
            <a:r>
              <a:rPr lang="is-IS" b="1" dirty="0" smtClean="0"/>
              <a:t>tjaldur</a:t>
            </a:r>
            <a:r>
              <a:rPr lang="is-IS" dirty="0" smtClean="0"/>
              <a:t>, kría, maríuerla.</a:t>
            </a:r>
          </a:p>
          <a:p>
            <a:pPr lvl="2"/>
            <a:endParaRPr lang="is-IS" dirty="0" smtClean="0"/>
          </a:p>
          <a:p>
            <a:endParaRPr lang="is-I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204864"/>
            <a:ext cx="1648410" cy="1098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135" y="5517232"/>
            <a:ext cx="1295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011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239000" cy="648072"/>
          </a:xfrm>
        </p:spPr>
        <p:txBody>
          <a:bodyPr>
            <a:normAutofit/>
          </a:bodyPr>
          <a:lstStyle/>
          <a:p>
            <a:r>
              <a:rPr lang="is-IS" sz="4000" dirty="0" smtClean="0"/>
              <a:t>6.10 Spendýr</a:t>
            </a:r>
            <a:endParaRPr lang="is-IS" sz="4000" dirty="0"/>
          </a:p>
        </p:txBody>
      </p:sp>
      <p:sp>
        <p:nvSpPr>
          <p:cNvPr id="3" name="Staðgengill efnis 2"/>
          <p:cNvSpPr>
            <a:spLocks noGrp="1"/>
          </p:cNvSpPr>
          <p:nvPr>
            <p:ph idx="1"/>
          </p:nvPr>
        </p:nvSpPr>
        <p:spPr>
          <a:xfrm>
            <a:off x="323528" y="836712"/>
            <a:ext cx="7715200" cy="5547016"/>
          </a:xfrm>
        </p:spPr>
        <p:txBody>
          <a:bodyPr/>
          <a:lstStyle/>
          <a:p>
            <a:r>
              <a:rPr lang="is-IS" dirty="0" smtClean="0"/>
              <a:t>Spendýr eiga það sameiginlegt að ungarnir nærast á mjólk frá móður sinni fyrst eftir fæðingu.</a:t>
            </a:r>
          </a:p>
          <a:p>
            <a:pPr marL="0" indent="0">
              <a:buNone/>
            </a:pPr>
            <a:endParaRPr lang="is-IS" dirty="0" smtClean="0"/>
          </a:p>
          <a:p>
            <a:r>
              <a:rPr lang="is-IS" dirty="0" smtClean="0"/>
              <a:t>Tegundir spendýra eru um 5000.</a:t>
            </a:r>
          </a:p>
          <a:p>
            <a:pPr marL="0" indent="0">
              <a:buNone/>
            </a:pPr>
            <a:endParaRPr lang="is-IS" dirty="0" smtClean="0"/>
          </a:p>
          <a:p>
            <a:r>
              <a:rPr lang="is-IS" dirty="0" smtClean="0"/>
              <a:t>Spendýrum skipt í:    </a:t>
            </a:r>
          </a:p>
          <a:p>
            <a:pPr marL="0" indent="0">
              <a:buNone/>
            </a:pPr>
            <a:r>
              <a:rPr lang="is-IS" dirty="0"/>
              <a:t>	N</a:t>
            </a:r>
            <a:r>
              <a:rPr lang="is-IS" dirty="0" smtClean="0"/>
              <a:t>efdýr</a:t>
            </a:r>
          </a:p>
          <a:p>
            <a:pPr marL="0" indent="0">
              <a:buNone/>
            </a:pPr>
            <a:r>
              <a:rPr lang="is-IS" dirty="0"/>
              <a:t>	</a:t>
            </a:r>
            <a:r>
              <a:rPr lang="is-IS" dirty="0" smtClean="0"/>
              <a:t>Pokadýr</a:t>
            </a:r>
          </a:p>
          <a:p>
            <a:pPr marL="0" indent="0">
              <a:buNone/>
            </a:pPr>
            <a:r>
              <a:rPr lang="is-IS" dirty="0"/>
              <a:t>	</a:t>
            </a:r>
            <a:r>
              <a:rPr lang="is-IS" dirty="0" smtClean="0"/>
              <a:t>Fylgjudýr</a:t>
            </a:r>
          </a:p>
          <a:p>
            <a:pPr marL="0" indent="0">
              <a:buNone/>
            </a:pPr>
            <a:endParaRPr lang="is-IS" dirty="0" smtClean="0"/>
          </a:p>
          <a:p>
            <a:r>
              <a:rPr lang="is-IS" dirty="0" smtClean="0"/>
              <a:t>Spendýr eru, líkt og fuglar, komin af skriðdýrum.</a:t>
            </a:r>
          </a:p>
          <a:p>
            <a:endParaRPr lang="is-IS" dirty="0" smtClean="0"/>
          </a:p>
          <a:p>
            <a:pPr marL="0" indent="0">
              <a:buNone/>
            </a:pPr>
            <a:endParaRPr lang="is-I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166994"/>
            <a:ext cx="4608512" cy="2668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215828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39000" cy="876712"/>
          </a:xfrm>
        </p:spPr>
        <p:txBody>
          <a:bodyPr>
            <a:normAutofit fontScale="90000"/>
          </a:bodyPr>
          <a:lstStyle/>
          <a:p>
            <a:r>
              <a:rPr lang="is-IS" dirty="0" smtClean="0"/>
              <a:t>Nefdýr, Pokadýr &amp; fylgjudýr</a:t>
            </a:r>
            <a:endParaRPr lang="is-IS" dirty="0"/>
          </a:p>
        </p:txBody>
      </p:sp>
      <p:sp>
        <p:nvSpPr>
          <p:cNvPr id="3" name="Staðgengill efnis 2"/>
          <p:cNvSpPr>
            <a:spLocks noGrp="1"/>
          </p:cNvSpPr>
          <p:nvPr>
            <p:ph idx="1"/>
          </p:nvPr>
        </p:nvSpPr>
        <p:spPr>
          <a:xfrm>
            <a:off x="323528" y="1484784"/>
            <a:ext cx="7372672" cy="4970952"/>
          </a:xfrm>
        </p:spPr>
        <p:txBody>
          <a:bodyPr/>
          <a:lstStyle/>
          <a:p>
            <a:r>
              <a:rPr lang="is-IS" dirty="0" smtClean="0"/>
              <a:t>Nefdýr </a:t>
            </a:r>
            <a:r>
              <a:rPr lang="is-IS" dirty="0" err="1" smtClean="0"/>
              <a:t>verpja</a:t>
            </a:r>
            <a:r>
              <a:rPr lang="is-IS" dirty="0" smtClean="0"/>
              <a:t> eggjum en ungarnir fara á  spena.</a:t>
            </a:r>
          </a:p>
          <a:p>
            <a:pPr marL="0" indent="0">
              <a:buNone/>
            </a:pPr>
            <a:endParaRPr lang="is-IS" dirty="0" smtClean="0"/>
          </a:p>
          <a:p>
            <a:r>
              <a:rPr lang="is-IS" dirty="0" smtClean="0"/>
              <a:t>Pokadýr verpa ekki eggjum en fæða börnin eftir stutta meðgöngu og svo </a:t>
            </a:r>
            <a:r>
              <a:rPr lang="is-IS" dirty="0" err="1" smtClean="0"/>
              <a:t>skríða</a:t>
            </a:r>
            <a:r>
              <a:rPr lang="is-IS" dirty="0" smtClean="0"/>
              <a:t> börnin (fóstrin) </a:t>
            </a:r>
            <a:r>
              <a:rPr lang="is-IS" dirty="0" err="1" smtClean="0"/>
              <a:t>uppí</a:t>
            </a:r>
            <a:r>
              <a:rPr lang="is-IS" dirty="0" smtClean="0"/>
              <a:t> poka móður og nærast þar á spena í nokkra mánuði.</a:t>
            </a:r>
          </a:p>
          <a:p>
            <a:pPr marL="0" indent="0">
              <a:buNone/>
            </a:pPr>
            <a:endParaRPr lang="is-IS" dirty="0" smtClean="0"/>
          </a:p>
          <a:p>
            <a:r>
              <a:rPr lang="is-IS" dirty="0" smtClean="0"/>
              <a:t>Fylgjudýr ganga með börnin sín og fæða þau og setja þau beint á brjóst.</a:t>
            </a:r>
          </a:p>
          <a:p>
            <a:endParaRPr lang="is-IS" dirty="0" smtClean="0"/>
          </a:p>
          <a:p>
            <a:endParaRPr lang="is-I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110" y="2708920"/>
            <a:ext cx="1598309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463745"/>
            <a:ext cx="2104536" cy="1394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334261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239000" cy="1152128"/>
          </a:xfrm>
        </p:spPr>
        <p:txBody>
          <a:bodyPr>
            <a:normAutofit fontScale="90000"/>
          </a:bodyPr>
          <a:lstStyle/>
          <a:p>
            <a:r>
              <a:rPr lang="is-IS" dirty="0" smtClean="0"/>
              <a:t>Jafnheit dýr hafa dreifst um alla jörðina</a:t>
            </a:r>
            <a:endParaRPr lang="is-IS" dirty="0"/>
          </a:p>
        </p:txBody>
      </p:sp>
      <p:sp>
        <p:nvSpPr>
          <p:cNvPr id="3" name="Staðgengill efnis 2"/>
          <p:cNvSpPr>
            <a:spLocks noGrp="1"/>
          </p:cNvSpPr>
          <p:nvPr>
            <p:ph idx="1"/>
          </p:nvPr>
        </p:nvSpPr>
        <p:spPr>
          <a:xfrm>
            <a:off x="251520" y="1412776"/>
            <a:ext cx="7704856" cy="5445224"/>
          </a:xfrm>
        </p:spPr>
        <p:txBody>
          <a:bodyPr>
            <a:normAutofit fontScale="92500" lnSpcReduction="10000"/>
          </a:bodyPr>
          <a:lstStyle/>
          <a:p>
            <a:r>
              <a:rPr lang="is-IS" dirty="0" smtClean="0"/>
              <a:t>Spendýr eru jafnheit dýr.</a:t>
            </a:r>
          </a:p>
          <a:p>
            <a:pPr marL="0" indent="0">
              <a:buNone/>
            </a:pPr>
            <a:endParaRPr lang="is-IS" dirty="0" smtClean="0"/>
          </a:p>
          <a:p>
            <a:r>
              <a:rPr lang="is-IS" dirty="0" smtClean="0"/>
              <a:t>Þegar umhverfishiti verður of mikill </a:t>
            </a:r>
            <a:r>
              <a:rPr lang="is-IS" dirty="0" err="1" smtClean="0"/>
              <a:t>kæla</a:t>
            </a:r>
            <a:r>
              <a:rPr lang="is-IS" dirty="0" smtClean="0"/>
              <a:t> flest spendýr líkamann með því að svitna.</a:t>
            </a:r>
          </a:p>
          <a:p>
            <a:pPr marL="0" indent="0">
              <a:buNone/>
            </a:pPr>
            <a:endParaRPr lang="is-IS" dirty="0" smtClean="0"/>
          </a:p>
          <a:p>
            <a:r>
              <a:rPr lang="is-IS" dirty="0" smtClean="0"/>
              <a:t>Að verja sig gegn kulda eru sum spendýrð </a:t>
            </a:r>
            <a:r>
              <a:rPr lang="is-IS" dirty="0" err="1" smtClean="0"/>
              <a:t>hærð</a:t>
            </a:r>
            <a:r>
              <a:rPr lang="is-IS" dirty="0" smtClean="0"/>
              <a:t> (birnir) eða með spik (hvalir).</a:t>
            </a:r>
          </a:p>
          <a:p>
            <a:pPr marL="0" indent="0">
              <a:buNone/>
            </a:pPr>
            <a:endParaRPr lang="is-IS" dirty="0" smtClean="0"/>
          </a:p>
          <a:p>
            <a:r>
              <a:rPr lang="is-IS" dirty="0" smtClean="0"/>
              <a:t>Hvalir og selir eru spendýr sem snéru aftur til hafsins.</a:t>
            </a:r>
          </a:p>
          <a:p>
            <a:pPr marL="0" indent="0">
              <a:buNone/>
            </a:pPr>
            <a:endParaRPr lang="is-IS" dirty="0" smtClean="0"/>
          </a:p>
          <a:p>
            <a:r>
              <a:rPr lang="is-IS" dirty="0" smtClean="0"/>
              <a:t>Maðurinn sker sig </a:t>
            </a:r>
            <a:r>
              <a:rPr lang="is-IS" dirty="0" err="1" smtClean="0"/>
              <a:t>úr</a:t>
            </a:r>
            <a:r>
              <a:rPr lang="is-IS" dirty="0" smtClean="0"/>
              <a:t> vegna þroskaðs </a:t>
            </a:r>
            <a:r>
              <a:rPr lang="is-IS" dirty="0" err="1" smtClean="0"/>
              <a:t>heilabörks</a:t>
            </a:r>
            <a:r>
              <a:rPr lang="is-IS" dirty="0" smtClean="0"/>
              <a:t> og stórs heilabú sem gefur okkur meiri vitsmuni en önnur dýr.</a:t>
            </a:r>
            <a:endParaRPr lang="is-IS" dirty="0"/>
          </a:p>
        </p:txBody>
      </p:sp>
      <p:pic>
        <p:nvPicPr>
          <p:cNvPr id="6146" name="Picture 2" descr="C:\Users\Margretm\AppData\Local\Microsoft\Windows\Temporary Internet Files\Content.IE5\R43M43AO\MC90014065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299" y="3501008"/>
            <a:ext cx="1921769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Margretm\AppData\Local\Microsoft\Windows\Temporary Internet Files\Content.IE5\6Y10W8GO\MC90004028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904" y="1052735"/>
            <a:ext cx="1162560" cy="227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Margretm\AppData\Local\Microsoft\Windows\Temporary Internet Files\Content.IE5\IEMWHB9F\MC90019783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070" y="5373216"/>
            <a:ext cx="1465987" cy="133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1181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1340</TotalTime>
  <Words>3073</Words>
  <Application>Microsoft Office PowerPoint</Application>
  <PresentationFormat>Sýnt á skjá (4:3)</PresentationFormat>
  <Paragraphs>491</Paragraphs>
  <Slides>94</Slides>
  <Notes>3</Notes>
  <HiddenSlides>0</HiddenSlides>
  <MMClips>0</MMClips>
  <ScaleCrop>false</ScaleCrop>
  <HeadingPairs>
    <vt:vector size="4" baseType="variant">
      <vt:variant>
        <vt:lpstr>Þema</vt:lpstr>
      </vt:variant>
      <vt:variant>
        <vt:i4>1</vt:i4>
      </vt:variant>
      <vt:variant>
        <vt:lpstr>Skyggnutitlar</vt:lpstr>
      </vt:variant>
      <vt:variant>
        <vt:i4>94</vt:i4>
      </vt:variant>
    </vt:vector>
  </HeadingPairs>
  <TitlesOfParts>
    <vt:vector size="95" baseType="lpstr">
      <vt:lpstr>Opulent</vt:lpstr>
      <vt:lpstr>Lífheimurinn 6. kafli</vt:lpstr>
      <vt:lpstr>Dýr – feykileg fjölbreytni</vt:lpstr>
      <vt:lpstr> 6.1 Veröld stórkostlegra dýra. </vt:lpstr>
      <vt:lpstr>6.1 – Veröld stórkostlegra dýra</vt:lpstr>
      <vt:lpstr>6.1 veröld stórkostlegra dýra</vt:lpstr>
      <vt:lpstr>PowerPoint-kynning</vt:lpstr>
      <vt:lpstr>6.1 – dýr eru út um allt</vt:lpstr>
      <vt:lpstr>Með hrygg eða án</vt:lpstr>
      <vt:lpstr>Hryggleysingar voru fyrstu dýrin</vt:lpstr>
      <vt:lpstr>Skurn utan um egg –  aðlögun að lífi á landi</vt:lpstr>
      <vt:lpstr>Eggin</vt:lpstr>
      <vt:lpstr>6.1 Mismunandi líkamshiti dýra</vt:lpstr>
      <vt:lpstr>6.1 Með misheitt og jafnheitt blóð</vt:lpstr>
      <vt:lpstr>6.2  Svampdýr</vt:lpstr>
      <vt:lpstr>6.2 Svampdýr</vt:lpstr>
      <vt:lpstr>6.2 svampdýr</vt:lpstr>
      <vt:lpstr>6.2 - Svampdýr</vt:lpstr>
      <vt:lpstr>6.2 - Svampdýr</vt:lpstr>
      <vt:lpstr> 6.2 - Holdýr</vt:lpstr>
      <vt:lpstr>6.2  - holdýr</vt:lpstr>
      <vt:lpstr> 6.2- Holdýr</vt:lpstr>
      <vt:lpstr>6.2  - holdýr - marglytta</vt:lpstr>
      <vt:lpstr>6.2 Holdýr - marglytta</vt:lpstr>
      <vt:lpstr>6.2 - kóraldýr</vt:lpstr>
      <vt:lpstr>6.2 - kóraldýrin</vt:lpstr>
      <vt:lpstr>6.2  - holdýr</vt:lpstr>
      <vt:lpstr>6.3 Lindýr og skrápdýr</vt:lpstr>
      <vt:lpstr>Lindýr og skrápdýr</vt:lpstr>
      <vt:lpstr>6.3 - lindýr</vt:lpstr>
      <vt:lpstr>6.3 - Sniglar</vt:lpstr>
      <vt:lpstr>6.3 Sniglar</vt:lpstr>
      <vt:lpstr>6.3 Samlokur</vt:lpstr>
      <vt:lpstr>6.3 Samlokur</vt:lpstr>
      <vt:lpstr>6.3 smokkar</vt:lpstr>
      <vt:lpstr>6.3 smokkar</vt:lpstr>
      <vt:lpstr>6.3 smokkar</vt:lpstr>
      <vt:lpstr>6.3 smokkur</vt:lpstr>
      <vt:lpstr>6.3 - Smokkar</vt:lpstr>
      <vt:lpstr>6.3 skrápdýr</vt:lpstr>
      <vt:lpstr>6.3 Skrápdýr</vt:lpstr>
      <vt:lpstr>6.3 skrápdýr - krossfiskur</vt:lpstr>
      <vt:lpstr>6.3 skrápdýr - slöngustjörnur</vt:lpstr>
      <vt:lpstr>6.3 skrápdýr - slöngustjörnur</vt:lpstr>
      <vt:lpstr>6.3 skrápdýr Ígulker</vt:lpstr>
      <vt:lpstr>6.3 – skrápdýr - sæbjúgu</vt:lpstr>
      <vt:lpstr>6.3 - Skrápdýr - sæbjúgu</vt:lpstr>
      <vt:lpstr>6.4 ORMAR – SNÍKLAR OG SNIÐUG DÝR</vt:lpstr>
      <vt:lpstr>6.4 Ormar skiptast í... </vt:lpstr>
      <vt:lpstr>6.4 Flatormar </vt:lpstr>
      <vt:lpstr>6.4 Þráðormar</vt:lpstr>
      <vt:lpstr>6.4</vt:lpstr>
      <vt:lpstr>6.4 liðormar</vt:lpstr>
      <vt:lpstr>6.5 krabbdýr, áttfætlur og fjölfætlur</vt:lpstr>
      <vt:lpstr>6.5 krabbdýr</vt:lpstr>
      <vt:lpstr>6.5 krabbdýr</vt:lpstr>
      <vt:lpstr>6.5 áttfætlur</vt:lpstr>
      <vt:lpstr>6.5 kóngulær</vt:lpstr>
      <vt:lpstr>6.5 mítlar</vt:lpstr>
      <vt:lpstr>6.5 fjölfætlur</vt:lpstr>
      <vt:lpstr>6.6 Liðdýr</vt:lpstr>
      <vt:lpstr>6.6 Gerð og útlit skordýra</vt:lpstr>
      <vt:lpstr>6.6  Skynfæri</vt:lpstr>
      <vt:lpstr>6.6   hópar skordýra</vt:lpstr>
      <vt:lpstr>6.6 æðvængjur</vt:lpstr>
      <vt:lpstr>6.6  Tvívængjur</vt:lpstr>
      <vt:lpstr>6.6 Fullkomin myndbreyting</vt:lpstr>
      <vt:lpstr>6.6 Ófullkomin myndbreyting</vt:lpstr>
      <vt:lpstr>6.6 Ófullkomin myndbreyting  Fullkomin myndbreyting</vt:lpstr>
      <vt:lpstr>6.6 Samfélög skordýra</vt:lpstr>
      <vt:lpstr>6.6 samfélag termíta</vt:lpstr>
      <vt:lpstr>6.6  Nytsöm skordýr</vt:lpstr>
      <vt:lpstr>6.6  skordýr sem meindýr</vt:lpstr>
      <vt:lpstr>FISKAR – FYRSTU HRYGGDÝRIN </vt:lpstr>
      <vt:lpstr>Næm skynfæri</vt:lpstr>
      <vt:lpstr>Hákarlar</vt:lpstr>
      <vt:lpstr>Þorskur og lax - beinfiskar</vt:lpstr>
      <vt:lpstr>Tálkn og sundmagi</vt:lpstr>
      <vt:lpstr>Hrygning – hrogn og svil</vt:lpstr>
      <vt:lpstr>PowerPoint-kynning</vt:lpstr>
      <vt:lpstr>6.8 froskdýr og skriðdýr</vt:lpstr>
      <vt:lpstr>Froskdýr og skriðdýr</vt:lpstr>
      <vt:lpstr>Körtur og salamöndrur</vt:lpstr>
      <vt:lpstr>Fjölgun froskdýra</vt:lpstr>
      <vt:lpstr>Skriðdýr á landi</vt:lpstr>
      <vt:lpstr>Innri frjóvgun skriðdýra </vt:lpstr>
      <vt:lpstr>6.9 Fuglar – frá skriðdýrum til fleygra dýra</vt:lpstr>
      <vt:lpstr>Hlutverk fjaðra</vt:lpstr>
      <vt:lpstr>Krefjandi flug</vt:lpstr>
      <vt:lpstr>Goggur og fætur</vt:lpstr>
      <vt:lpstr>Söngur og varp</vt:lpstr>
      <vt:lpstr>Farfuglar og staðfuglar</vt:lpstr>
      <vt:lpstr>6.10 Spendýr</vt:lpstr>
      <vt:lpstr>Nefdýr, Pokadýr &amp; fylgjudýr</vt:lpstr>
      <vt:lpstr>Jafnheit dýr hafa dreifst um alla jörðina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Lífheimurinn 6. kafli</dc:title>
  <dc:creator>helga</dc:creator>
  <cp:lastModifiedBy>Lenovo</cp:lastModifiedBy>
  <cp:revision>95</cp:revision>
  <dcterms:created xsi:type="dcterms:W3CDTF">2011-11-11T11:06:53Z</dcterms:created>
  <dcterms:modified xsi:type="dcterms:W3CDTF">2012-12-10T14:33:21Z</dcterms:modified>
</cp:coreProperties>
</file>